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66" r:id="rId3"/>
    <p:sldId id="267" r:id="rId4"/>
    <p:sldId id="257" r:id="rId5"/>
    <p:sldId id="268" r:id="rId6"/>
    <p:sldId id="269" r:id="rId7"/>
    <p:sldId id="272" r:id="rId8"/>
    <p:sldId id="271"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300" r:id="rId22"/>
    <p:sldId id="285" r:id="rId23"/>
    <p:sldId id="301" r:id="rId24"/>
    <p:sldId id="293" r:id="rId25"/>
    <p:sldId id="294" r:id="rId26"/>
    <p:sldId id="295" r:id="rId27"/>
    <p:sldId id="296" r:id="rId28"/>
    <p:sldId id="297" r:id="rId29"/>
    <p:sldId id="298" r:id="rId30"/>
    <p:sldId id="299" r:id="rId31"/>
    <p:sldId id="286" r:id="rId32"/>
    <p:sldId id="287" r:id="rId33"/>
    <p:sldId id="288" r:id="rId34"/>
    <p:sldId id="289" r:id="rId35"/>
    <p:sldId id="290" r:id="rId36"/>
    <p:sldId id="291" r:id="rId37"/>
    <p:sldId id="29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1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B3E85F-E461-4303-B9C1-3CAB28C3E7C9}" type="datetimeFigureOut">
              <a:rPr lang="en-US" smtClean="0"/>
              <a:pPr/>
              <a:t>8/14/2015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4EB5F4-E18D-4E35-9C16-D70BD1C90AE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FC35C5-BD63-4D62-BFE4-EE26996CA334}"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096463B6-FC43-449F-9BC5-915D7E4423C7}" type="slidenum">
              <a:rPr lang="en-US" smtClean="0"/>
              <a:pPr/>
              <a:t>34</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1"/>
            <a:ext cx="7924800" cy="2133599"/>
          </a:xfrm>
        </p:spPr>
        <p:txBody>
          <a:bodyPr>
            <a:noAutofit/>
          </a:bodyPr>
          <a:lstStyle/>
          <a:p>
            <a:r>
              <a:rPr lang="en-US" sz="3200" b="1" dirty="0" smtClean="0">
                <a:latin typeface="Times New Roman" pitchFamily="18" charset="0"/>
                <a:cs typeface="Times New Roman" pitchFamily="18" charset="0"/>
              </a:rPr>
              <a:t>Constraints faced by Evaluators</a:t>
            </a:r>
            <a:r>
              <a:rPr lang="en-US" sz="2000" dirty="0" smtClean="0"/>
              <a:t/>
            </a:r>
            <a:br>
              <a:rPr lang="en-US" sz="2000" dirty="0" smtClean="0"/>
            </a:br>
            <a:endParaRPr lang="en-US" sz="2000" dirty="0"/>
          </a:p>
        </p:txBody>
      </p:sp>
      <p:sp>
        <p:nvSpPr>
          <p:cNvPr id="3" name="Subtitle 2"/>
          <p:cNvSpPr>
            <a:spLocks noGrp="1"/>
          </p:cNvSpPr>
          <p:nvPr>
            <p:ph type="subTitle" idx="1"/>
          </p:nvPr>
        </p:nvSpPr>
        <p:spPr/>
        <p:txBody>
          <a:bodyPr>
            <a:normAutofit/>
          </a:bodyPr>
          <a:lstStyle/>
          <a:p>
            <a:pPr>
              <a:lnSpc>
                <a:spcPct val="80000"/>
              </a:lnSpc>
            </a:pPr>
            <a:r>
              <a:rPr lang="en-US" sz="2000" b="1" dirty="0" smtClean="0">
                <a:latin typeface="Times New Roman" pitchFamily="18" charset="0"/>
                <a:cs typeface="Times New Roman" pitchFamily="18" charset="0"/>
              </a:rPr>
              <a:t>Dr. Shankar Chatterjee</a:t>
            </a:r>
          </a:p>
          <a:p>
            <a:pPr>
              <a:lnSpc>
                <a:spcPct val="80000"/>
              </a:lnSpc>
            </a:pPr>
            <a:r>
              <a:rPr lang="en-US" sz="2000" b="1" dirty="0" smtClean="0">
                <a:latin typeface="Times New Roman" pitchFamily="18" charset="0"/>
                <a:cs typeface="Times New Roman" pitchFamily="18" charset="0"/>
              </a:rPr>
              <a:t>NIRD &amp;PR, Hyderabad-500 030, Telangana, India</a:t>
            </a:r>
          </a:p>
          <a:p>
            <a:pPr>
              <a:lnSpc>
                <a:spcPct val="80000"/>
              </a:lnSpc>
            </a:pPr>
            <a:endParaRPr lang="en-US" sz="2000" b="1" dirty="0" smtClean="0">
              <a:latin typeface="Times New Roman" pitchFamily="18" charset="0"/>
              <a:cs typeface="Times New Roman" pitchFamily="18" charset="0"/>
            </a:endParaRPr>
          </a:p>
          <a:p>
            <a:pPr>
              <a:lnSpc>
                <a:spcPct val="80000"/>
              </a:lnSpc>
            </a:pPr>
            <a:r>
              <a:rPr lang="en-US" sz="2000" b="1" dirty="0" smtClean="0">
                <a:latin typeface="Times New Roman" pitchFamily="18" charset="0"/>
                <a:cs typeface="Times New Roman" pitchFamily="18" charset="0"/>
              </a:rPr>
              <a:t>E-mails: shankarjagu@gmail.com &amp; shankar_nird@yahoo.com  </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Quality Research </a:t>
            </a:r>
            <a:endParaRPr lang="en-US"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It is set of Research Techniques.</a:t>
            </a:r>
          </a:p>
          <a:p>
            <a:r>
              <a:rPr lang="en-US" dirty="0" smtClean="0">
                <a:latin typeface="Times New Roman" pitchFamily="18" charset="0"/>
                <a:cs typeface="Times New Roman" pitchFamily="18" charset="0"/>
              </a:rPr>
              <a:t>It is used in Social science.</a:t>
            </a:r>
          </a:p>
          <a:p>
            <a:r>
              <a:rPr lang="en-US" sz="2800" b="1" dirty="0" smtClean="0">
                <a:latin typeface="Times New Roman" pitchFamily="18" charset="0"/>
                <a:cs typeface="Times New Roman" pitchFamily="18" charset="0"/>
              </a:rPr>
              <a:t>Data are collected from Relatively Small Group.</a:t>
            </a:r>
          </a:p>
          <a:p>
            <a:r>
              <a:rPr lang="en-US" sz="2800" dirty="0" smtClean="0">
                <a:latin typeface="Times New Roman" pitchFamily="18" charset="0"/>
                <a:cs typeface="Times New Roman" pitchFamily="18" charset="0"/>
              </a:rPr>
              <a:t>Generally NOT analyzed statistically.</a:t>
            </a:r>
          </a:p>
          <a:p>
            <a:r>
              <a:rPr lang="en-US" sz="2800" b="1" dirty="0" smtClean="0">
                <a:solidFill>
                  <a:srgbClr val="C00000"/>
                </a:solidFill>
                <a:latin typeface="Times New Roman" pitchFamily="18" charset="0"/>
                <a:cs typeface="Times New Roman" pitchFamily="18" charset="0"/>
              </a:rPr>
              <a:t>Normally in Quantitative Research Large No. of Data are collected.</a:t>
            </a:r>
          </a:p>
          <a:p>
            <a:endParaRPr lang="en-US" sz="2800" b="1" dirty="0" smtClean="0">
              <a:latin typeface="Times New Roman" pitchFamily="18" charset="0"/>
              <a:cs typeface="Times New Roman" pitchFamily="18" charset="0"/>
            </a:endParaRPr>
          </a:p>
          <a:p>
            <a:endParaRPr lang="en-US" sz="2800" b="1"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Quality Research </a:t>
            </a:r>
            <a:endParaRPr lang="en-US" dirty="0"/>
          </a:p>
        </p:txBody>
      </p:sp>
      <p:sp>
        <p:nvSpPr>
          <p:cNvPr id="3" name="Content Placeholder 2"/>
          <p:cNvSpPr>
            <a:spLocks noGrp="1"/>
          </p:cNvSpPr>
          <p:nvPr>
            <p:ph idx="1"/>
          </p:nvPr>
        </p:nvSpPr>
        <p:spPr/>
        <p:txBody>
          <a:bodyPr/>
          <a:lstStyle/>
          <a:p>
            <a:r>
              <a:rPr lang="en-US" sz="2800" b="1" dirty="0" smtClean="0">
                <a:latin typeface="Times New Roman" pitchFamily="18" charset="0"/>
                <a:cs typeface="Times New Roman" pitchFamily="18" charset="0"/>
              </a:rPr>
              <a:t>Most Qualitative Methods are Direct Approach.</a:t>
            </a:r>
          </a:p>
          <a:p>
            <a:r>
              <a:rPr lang="en-US" sz="2800" b="1" dirty="0" smtClean="0">
                <a:latin typeface="Times New Roman" pitchFamily="18" charset="0"/>
                <a:cs typeface="Times New Roman" pitchFamily="18" charset="0"/>
              </a:rPr>
              <a:t>Generally Questions are Direct &amp; to the point.</a:t>
            </a:r>
          </a:p>
          <a:p>
            <a:r>
              <a:rPr lang="en-US" sz="2800" b="1" dirty="0" smtClean="0">
                <a:latin typeface="Times New Roman" pitchFamily="18" charset="0"/>
                <a:cs typeface="Times New Roman" pitchFamily="18" charset="0"/>
              </a:rPr>
              <a:t>Some cases: Believe/Belief, Values, Opinion, Food-habits etc.</a:t>
            </a:r>
          </a:p>
          <a:p>
            <a:r>
              <a:rPr lang="en-US" sz="2800" b="1" dirty="0" smtClean="0">
                <a:solidFill>
                  <a:srgbClr val="C00000"/>
                </a:solidFill>
                <a:latin typeface="Times New Roman" pitchFamily="18" charset="0"/>
                <a:cs typeface="Times New Roman" pitchFamily="18" charset="0"/>
              </a:rPr>
              <a:t>Like Quantitative Research,  Quality Research NOT very Structured.</a:t>
            </a:r>
          </a:p>
          <a:p>
            <a:r>
              <a:rPr lang="en-US" sz="2800" b="1" dirty="0" smtClean="0">
                <a:latin typeface="Times New Roman" pitchFamily="18" charset="0"/>
                <a:cs typeface="Times New Roman" pitchFamily="18" charset="0"/>
              </a:rPr>
              <a:t>Check-list, Semi-structured schedules etc are used in Quality Research </a:t>
            </a:r>
          </a:p>
          <a:p>
            <a:endParaRPr lang="en-US" sz="2800" b="1" dirty="0" smtClean="0">
              <a:latin typeface="Times New Roman" pitchFamily="18" charset="0"/>
              <a:cs typeface="Times New Roman" pitchFamily="18" charset="0"/>
            </a:endParaRPr>
          </a:p>
          <a:p>
            <a:endParaRPr lang="en-US" sz="2800" b="1" dirty="0" smtClean="0">
              <a:latin typeface="Times New Roman" pitchFamily="18" charset="0"/>
              <a:cs typeface="Times New Roman" pitchFamily="18" charset="0"/>
            </a:endParaRPr>
          </a:p>
          <a:p>
            <a:endParaRPr lang="en-US" sz="2800" b="1" dirty="0" smtClean="0">
              <a:latin typeface="Times New Roman" pitchFamily="18" charset="0"/>
              <a:cs typeface="Times New Roman" pitchFamily="18" charset="0"/>
            </a:endParaRPr>
          </a:p>
          <a:p>
            <a:endParaRPr lang="en-US" sz="2800" b="1" dirty="0" smtClean="0">
              <a:latin typeface="Times New Roman" pitchFamily="18" charset="0"/>
              <a:cs typeface="Times New Roman" pitchFamily="18" charset="0"/>
            </a:endParaRPr>
          </a:p>
          <a:p>
            <a:endParaRPr lang="en-US" sz="2800" b="1" dirty="0" smtClean="0">
              <a:latin typeface="Times New Roman" pitchFamily="18" charset="0"/>
              <a:cs typeface="Times New Roman" pitchFamily="18" charset="0"/>
            </a:endParaRP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Quality Research </a:t>
            </a:r>
            <a:endParaRPr lang="en-US"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PRA as Methodology may be used.</a:t>
            </a:r>
          </a:p>
          <a:p>
            <a:pPr marL="514350" indent="-514350">
              <a:buNone/>
            </a:pPr>
            <a:endParaRPr lang="en-US" dirty="0" smtClean="0">
              <a:latin typeface="Times New Roman" pitchFamily="18" charset="0"/>
              <a:cs typeface="Times New Roman" pitchFamily="18" charset="0"/>
            </a:endParaRPr>
          </a:p>
          <a:p>
            <a:pPr marL="514350" indent="-514350">
              <a:buFont typeface="Wingdings" pitchFamily="2" charset="2"/>
              <a:buChar char="v"/>
            </a:pPr>
            <a:r>
              <a:rPr lang="en-US" sz="2800" b="1" dirty="0" smtClean="0">
                <a:solidFill>
                  <a:srgbClr val="0070C0"/>
                </a:solidFill>
                <a:latin typeface="Times New Roman" pitchFamily="18" charset="0"/>
                <a:cs typeface="Times New Roman" pitchFamily="18" charset="0"/>
              </a:rPr>
              <a:t>As tools Transect  Walk, Social Mapping,   Resource Mapping, Seasonality Analysis, Venn Diagram, Time Line, Trend, Matrix Preference, Matrix Ranking  etc are used.</a:t>
            </a:r>
            <a:endParaRPr lang="en-US" sz="2800" b="1" dirty="0">
              <a:solidFill>
                <a:srgbClr val="0070C0"/>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3600" dirty="0" smtClean="0">
                <a:latin typeface="Times New Roman" pitchFamily="18" charset="0"/>
                <a:cs typeface="Times New Roman" pitchFamily="18" charset="0"/>
              </a:rPr>
              <a:t>PRA</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304800" y="1143000"/>
            <a:ext cx="8686800" cy="5562600"/>
          </a:xfrm>
        </p:spPr>
        <p:txBody>
          <a:bodyPr>
            <a:noAutofit/>
          </a:bodyPr>
          <a:lstStyle/>
          <a:p>
            <a:pPr algn="just">
              <a:buNone/>
            </a:pPr>
            <a:r>
              <a:rPr lang="en-US" dirty="0" smtClean="0"/>
              <a:t>PRA </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PRA is a methodology which helps in 		 interacting with local communities, 	understanding them &amp; learning from them.</a:t>
            </a:r>
          </a:p>
          <a:p>
            <a:pPr>
              <a:buNone/>
            </a:pPr>
            <a:endParaRPr lang="en-US" dirty="0" smtClean="0">
              <a:latin typeface="Times New Roman" pitchFamily="18" charset="0"/>
              <a:cs typeface="Times New Roman" pitchFamily="18" charset="0"/>
            </a:endParaRPr>
          </a:p>
          <a:p>
            <a:pPr>
              <a:buNone/>
            </a:pPr>
            <a:r>
              <a:rPr lang="en-US" sz="2800" b="1" i="1" dirty="0" smtClean="0">
                <a:solidFill>
                  <a:srgbClr val="FF0000"/>
                </a:solidFill>
                <a:latin typeface="Times New Roman" pitchFamily="18" charset="0"/>
                <a:cs typeface="Times New Roman" pitchFamily="18" charset="0"/>
              </a:rPr>
              <a:t>IMPORTANCE OF PRA:</a:t>
            </a:r>
          </a:p>
          <a:p>
            <a:pPr marL="57150" indent="-57150" algn="just">
              <a:buNone/>
            </a:pPr>
            <a:r>
              <a:rPr lang="en-US" b="1" dirty="0" smtClean="0">
                <a:solidFill>
                  <a:srgbClr val="7030A0"/>
                </a:solidFill>
                <a:latin typeface="Times New Roman" pitchFamily="18" charset="0"/>
                <a:cs typeface="Times New Roman" pitchFamily="18" charset="0"/>
              </a:rPr>
              <a:t>PRA helps in generating different kind of data, identifying &amp; mobilizing intended groups for decision making, project design, implementation, monitoring &amp; evaluation</a:t>
            </a:r>
            <a:endParaRPr lang="en-US" b="1" dirty="0">
              <a:solidFill>
                <a:srgbClr val="7030A0"/>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Basics of PRA</a:t>
            </a:r>
            <a:br>
              <a:rPr lang="en-US" b="1" dirty="0" smtClean="0"/>
            </a:b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smtClean="0">
                <a:latin typeface="Times New Roman" pitchFamily="18" charset="0"/>
                <a:cs typeface="Times New Roman" pitchFamily="18" charset="0"/>
              </a:rPr>
              <a:t>Rapport building</a:t>
            </a:r>
          </a:p>
          <a:p>
            <a:pPr lvl="0"/>
            <a:r>
              <a:rPr lang="en-US" dirty="0" smtClean="0">
                <a:latin typeface="Times New Roman" pitchFamily="18" charset="0"/>
                <a:cs typeface="Times New Roman" pitchFamily="18" charset="0"/>
              </a:rPr>
              <a:t>Role reversal </a:t>
            </a:r>
          </a:p>
          <a:p>
            <a:pPr lvl="0"/>
            <a:r>
              <a:rPr lang="en-US" dirty="0" smtClean="0">
                <a:latin typeface="Times New Roman" pitchFamily="18" charset="0"/>
                <a:cs typeface="Times New Roman" pitchFamily="18" charset="0"/>
              </a:rPr>
              <a:t>Unlearn</a:t>
            </a:r>
          </a:p>
          <a:p>
            <a:pPr lvl="0"/>
            <a:r>
              <a:rPr lang="en-US" dirty="0" smtClean="0">
                <a:latin typeface="Times New Roman" pitchFamily="18" charset="0"/>
                <a:cs typeface="Times New Roman" pitchFamily="18" charset="0"/>
              </a:rPr>
              <a:t>Listen &amp; Learn</a:t>
            </a:r>
          </a:p>
          <a:p>
            <a:pPr lvl="0"/>
            <a:r>
              <a:rPr lang="en-US" dirty="0" smtClean="0">
                <a:latin typeface="Times New Roman" pitchFamily="18" charset="0"/>
                <a:cs typeface="Times New Roman" pitchFamily="18" charset="0"/>
              </a:rPr>
              <a:t>Trust / faith </a:t>
            </a:r>
          </a:p>
          <a:p>
            <a:pPr lvl="0"/>
            <a:r>
              <a:rPr lang="en-US" dirty="0" smtClean="0">
                <a:latin typeface="Times New Roman" pitchFamily="18" charset="0"/>
                <a:cs typeface="Times New Roman" pitchFamily="18" charset="0"/>
              </a:rPr>
              <a:t>Avoid Biases</a:t>
            </a:r>
          </a:p>
          <a:p>
            <a:pPr lvl="0"/>
            <a:r>
              <a:rPr lang="en-US" dirty="0" smtClean="0">
                <a:latin typeface="Times New Roman" pitchFamily="18" charset="0"/>
                <a:cs typeface="Times New Roman" pitchFamily="18" charset="0"/>
              </a:rPr>
              <a:t>Inter Disciplinary</a:t>
            </a:r>
          </a:p>
          <a:p>
            <a:pPr lvl="0"/>
            <a:r>
              <a:rPr lang="en-US" dirty="0" smtClean="0">
                <a:latin typeface="Times New Roman" pitchFamily="18" charset="0"/>
                <a:cs typeface="Times New Roman" pitchFamily="18" charset="0"/>
              </a:rPr>
              <a:t>Times Saving / rapid / but progressive Learning </a:t>
            </a:r>
          </a:p>
          <a:p>
            <a:pPr lvl="0"/>
            <a:r>
              <a:rPr lang="en-US" dirty="0" smtClean="0">
                <a:latin typeface="Times New Roman" pitchFamily="18" charset="0"/>
                <a:cs typeface="Times New Roman" pitchFamily="18" charset="0"/>
              </a:rPr>
              <a:t>Cross checking by people</a:t>
            </a:r>
          </a:p>
          <a:p>
            <a:pPr lvl="0"/>
            <a:r>
              <a:rPr lang="en-US" dirty="0" smtClean="0">
                <a:latin typeface="Times New Roman" pitchFamily="18" charset="0"/>
                <a:cs typeface="Times New Roman" pitchFamily="18" charset="0"/>
              </a:rPr>
              <a:t>Diversity and reality</a:t>
            </a:r>
          </a:p>
          <a:p>
            <a:pPr lvl="0"/>
            <a:r>
              <a:rPr lang="en-US" dirty="0" smtClean="0">
                <a:latin typeface="Times New Roman" pitchFamily="18" charset="0"/>
                <a:cs typeface="Times New Roman" pitchFamily="18" charset="0"/>
              </a:rPr>
              <a:t>Critical self awareness hand over the stick </a:t>
            </a:r>
          </a:p>
          <a:p>
            <a:pPr lvl="0"/>
            <a:r>
              <a:rPr lang="en-US" dirty="0" smtClean="0">
                <a:latin typeface="Times New Roman" pitchFamily="18" charset="0"/>
                <a:cs typeface="Times New Roman" pitchFamily="18" charset="0"/>
              </a:rPr>
              <a:t>Participation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PRA</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lvl="0"/>
            <a:r>
              <a:rPr lang="en-US" dirty="0" smtClean="0">
                <a:latin typeface="Times New Roman" pitchFamily="18" charset="0"/>
                <a:cs typeface="Times New Roman" pitchFamily="18" charset="0"/>
              </a:rPr>
              <a:t>It gives good understanding of a community &amp;  its capacities </a:t>
            </a:r>
          </a:p>
          <a:p>
            <a:pPr lvl="0"/>
            <a:r>
              <a:rPr lang="en-US" dirty="0" smtClean="0">
                <a:latin typeface="Times New Roman" pitchFamily="18" charset="0"/>
                <a:cs typeface="Times New Roman" pitchFamily="18" charset="0"/>
              </a:rPr>
              <a:t>Empowers the community</a:t>
            </a:r>
          </a:p>
          <a:p>
            <a:pPr lvl="0"/>
            <a:r>
              <a:rPr lang="en-US" dirty="0" smtClean="0">
                <a:latin typeface="Times New Roman" pitchFamily="18" charset="0"/>
                <a:cs typeface="Times New Roman" pitchFamily="18" charset="0"/>
              </a:rPr>
              <a:t>Facilitates Planning, Implementation, M&amp;E.</a:t>
            </a:r>
          </a:p>
          <a:p>
            <a:pPr lvl="0"/>
            <a:r>
              <a:rPr lang="en-US" dirty="0" smtClean="0">
                <a:latin typeface="Times New Roman" pitchFamily="18" charset="0"/>
                <a:cs typeface="Times New Roman" pitchFamily="18" charset="0"/>
              </a:rPr>
              <a:t>Develops responsibility among the community. </a:t>
            </a:r>
          </a:p>
          <a:p>
            <a:r>
              <a:rPr lang="en-US" dirty="0" smtClean="0">
                <a:latin typeface="Times New Roman" pitchFamily="18" charset="0"/>
                <a:cs typeface="Times New Roman" pitchFamily="18" charset="0"/>
              </a:rPr>
              <a:t>Learning </a:t>
            </a:r>
            <a:endParaRPr lang="en-US"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a:bodyPr>
          <a:lstStyle/>
          <a:p>
            <a:r>
              <a:rPr lang="en-US" sz="2800" b="1" dirty="0" smtClean="0">
                <a:latin typeface="Times New Roman" pitchFamily="18" charset="0"/>
                <a:cs typeface="Times New Roman" pitchFamily="18" charset="0"/>
              </a:rPr>
              <a:t>IMPORTANT TOOLS OF PRA</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62500" lnSpcReduction="20000"/>
          </a:bodyPr>
          <a:lstStyle/>
          <a:p>
            <a:pPr marL="514350" indent="-514350">
              <a:buNone/>
            </a:pPr>
            <a:endParaRPr lang="en-US" sz="3400" dirty="0" smtClean="0"/>
          </a:p>
          <a:p>
            <a:pPr marL="514350" indent="-514350">
              <a:buNone/>
            </a:pPr>
            <a:endParaRPr lang="en-US" sz="3400" dirty="0" smtClean="0"/>
          </a:p>
          <a:p>
            <a:pPr marL="514350" indent="-514350" algn="just">
              <a:buFont typeface="Wingdings" pitchFamily="2" charset="2"/>
              <a:buChar char="v"/>
            </a:pPr>
            <a:r>
              <a:rPr lang="en-US" b="1" dirty="0" smtClean="0">
                <a:solidFill>
                  <a:srgbClr val="C00000"/>
                </a:solidFill>
                <a:latin typeface="Times New Roman" pitchFamily="18" charset="0"/>
                <a:cs typeface="Times New Roman" pitchFamily="18" charset="0"/>
              </a:rPr>
              <a:t>Transect  Walk:</a:t>
            </a:r>
            <a:r>
              <a:rPr lang="en-US" b="1" dirty="0" smtClean="0">
                <a:latin typeface="Times New Roman" pitchFamily="18" charset="0"/>
                <a:cs typeface="Times New Roman" pitchFamily="18" charset="0"/>
              </a:rPr>
              <a:t> Systematically walking with informants through an area, observing, asking, listening, discussing, seeking problems, solutions &amp; mapping &amp; diagramming resources &amp; findings.</a:t>
            </a:r>
          </a:p>
          <a:p>
            <a:pPr marL="514350" indent="-514350" algn="just">
              <a:buFont typeface="Wingdings" pitchFamily="2" charset="2"/>
              <a:buChar char="v"/>
            </a:pPr>
            <a:r>
              <a:rPr lang="en-US" b="1" dirty="0" smtClean="0">
                <a:solidFill>
                  <a:srgbClr val="C00000"/>
                </a:solidFill>
                <a:latin typeface="Times New Roman" pitchFamily="18" charset="0"/>
                <a:cs typeface="Times New Roman" pitchFamily="18" charset="0"/>
              </a:rPr>
              <a:t>Social Mapping:</a:t>
            </a:r>
          </a:p>
          <a:p>
            <a:pPr marL="514350" indent="-514350" algn="just">
              <a:buFont typeface="Wingdings" pitchFamily="2" charset="2"/>
              <a:buChar char="v"/>
            </a:pPr>
            <a:endParaRPr lang="en-US" b="1" dirty="0" smtClean="0">
              <a:solidFill>
                <a:srgbClr val="C00000"/>
              </a:solidFill>
              <a:latin typeface="Times New Roman" pitchFamily="18" charset="0"/>
              <a:cs typeface="Times New Roman" pitchFamily="18" charset="0"/>
            </a:endParaRPr>
          </a:p>
          <a:p>
            <a:pPr marL="514350" indent="-514350" algn="just">
              <a:buFont typeface="Wingdings" pitchFamily="2" charset="2"/>
              <a:buChar char="v"/>
            </a:pPr>
            <a:r>
              <a:rPr lang="en-US" b="1" dirty="0" smtClean="0">
                <a:solidFill>
                  <a:srgbClr val="7030A0"/>
                </a:solidFill>
                <a:latin typeface="Times New Roman" pitchFamily="18" charset="0"/>
                <a:cs typeface="Times New Roman" pitchFamily="18" charset="0"/>
              </a:rPr>
              <a:t>Resource Mapping:</a:t>
            </a:r>
          </a:p>
          <a:p>
            <a:pPr marL="514350" indent="-514350" algn="just">
              <a:buFont typeface="Wingdings" pitchFamily="2" charset="2"/>
              <a:buChar char="v"/>
            </a:pPr>
            <a:endParaRPr lang="en-US" b="1" dirty="0" smtClean="0">
              <a:solidFill>
                <a:srgbClr val="7030A0"/>
              </a:solidFill>
              <a:latin typeface="Times New Roman" pitchFamily="18" charset="0"/>
              <a:cs typeface="Times New Roman" pitchFamily="18" charset="0"/>
            </a:endParaRPr>
          </a:p>
          <a:p>
            <a:pPr marL="514350" indent="-514350" algn="just">
              <a:buFont typeface="Wingdings" pitchFamily="2" charset="2"/>
              <a:buChar char="v"/>
            </a:pPr>
            <a:r>
              <a:rPr lang="en-US" b="1" dirty="0" smtClean="0">
                <a:solidFill>
                  <a:srgbClr val="0070C0"/>
                </a:solidFill>
                <a:latin typeface="Times New Roman" pitchFamily="18" charset="0"/>
                <a:cs typeface="Times New Roman" pitchFamily="18" charset="0"/>
              </a:rPr>
              <a:t>Seasonality Analysis: </a:t>
            </a:r>
            <a:endParaRPr lang="en-US" b="1" dirty="0" smtClean="0">
              <a:solidFill>
                <a:srgbClr val="C00000"/>
              </a:solidFill>
              <a:latin typeface="Times New Roman" pitchFamily="18" charset="0"/>
              <a:cs typeface="Times New Roman" pitchFamily="18" charset="0"/>
            </a:endParaRPr>
          </a:p>
          <a:p>
            <a:pPr marL="514350" indent="-514350" algn="just">
              <a:buFont typeface="Wingdings" pitchFamily="2" charset="2"/>
              <a:buChar char="v"/>
            </a:pPr>
            <a:endParaRPr lang="en-US" b="1" dirty="0" smtClean="0">
              <a:latin typeface="Times New Roman" pitchFamily="18" charset="0"/>
              <a:cs typeface="Times New Roman" pitchFamily="18" charset="0"/>
            </a:endParaRPr>
          </a:p>
          <a:p>
            <a:pPr marL="514350" indent="-514350" algn="just">
              <a:buFont typeface="Wingdings" pitchFamily="2" charset="2"/>
              <a:buChar char="v"/>
            </a:pPr>
            <a:endParaRPr lang="en-US" b="1" dirty="0" smtClean="0">
              <a:latin typeface="Times New Roman" pitchFamily="18" charset="0"/>
              <a:cs typeface="Times New Roman" pitchFamily="18" charset="0"/>
            </a:endParaRPr>
          </a:p>
          <a:p>
            <a:pPr marL="514350" indent="-514350">
              <a:buFont typeface="Wingdings" pitchFamily="2" charset="2"/>
              <a:buChar char="v"/>
            </a:pPr>
            <a:r>
              <a:rPr lang="en-US" b="1" dirty="0" smtClean="0">
                <a:solidFill>
                  <a:srgbClr val="7030A0"/>
                </a:solidFill>
                <a:latin typeface="Times New Roman" pitchFamily="18" charset="0"/>
                <a:cs typeface="Times New Roman" pitchFamily="18" charset="0"/>
              </a:rPr>
              <a:t>Daily Time use Analysis: </a:t>
            </a:r>
            <a:r>
              <a:rPr lang="en-US" b="1" dirty="0" smtClean="0">
                <a:latin typeface="Times New Roman" pitchFamily="18" charset="0"/>
                <a:cs typeface="Times New Roman" pitchFamily="18" charset="0"/>
              </a:rPr>
              <a:t>Indicating relative amount of time, degrees of drudgery (etc) of Activities.</a:t>
            </a:r>
          </a:p>
          <a:p>
            <a:pPr marL="514350" indent="-514350">
              <a:buNone/>
            </a:pPr>
            <a:endParaRPr lang="en-US" sz="3400" dirty="0" smtClean="0"/>
          </a:p>
          <a:p>
            <a:pPr marL="514350" indent="-514350">
              <a:buNone/>
            </a:pPr>
            <a:endParaRPr lang="en-US" dirty="0" smtClean="0"/>
          </a:p>
          <a:p>
            <a:pPr marL="514350" indent="-514350">
              <a:buAutoNum type="arabicParenBoth"/>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382000" cy="5867400"/>
          </a:xfrm>
        </p:spPr>
        <p:txBody>
          <a:bodyPr>
            <a:normAutofit/>
          </a:bodyPr>
          <a:lstStyle/>
          <a:p>
            <a:pPr marL="514350" indent="-514350">
              <a:buFont typeface="Wingdings" pitchFamily="2" charset="2"/>
              <a:buChar char="v"/>
            </a:pPr>
            <a:r>
              <a:rPr lang="en-US" sz="2800" b="1" dirty="0" smtClean="0">
                <a:solidFill>
                  <a:srgbClr val="C00000"/>
                </a:solidFill>
                <a:latin typeface="Times New Roman" pitchFamily="18" charset="0"/>
                <a:cs typeface="Times New Roman" pitchFamily="18" charset="0"/>
              </a:rPr>
              <a:t>Time Line: </a:t>
            </a:r>
            <a:r>
              <a:rPr lang="en-US" sz="2800" dirty="0" smtClean="0">
                <a:latin typeface="Times New Roman" pitchFamily="18" charset="0"/>
                <a:cs typeface="Times New Roman" pitchFamily="18" charset="0"/>
              </a:rPr>
              <a:t>Chronologies of events, major events with DATES.</a:t>
            </a:r>
          </a:p>
          <a:p>
            <a:pPr marL="514350" indent="-514350">
              <a:buFont typeface="Wingdings" pitchFamily="2" charset="2"/>
              <a:buChar char="v"/>
            </a:pPr>
            <a:endParaRPr lang="en-US" sz="2800" dirty="0" smtClean="0">
              <a:latin typeface="Times New Roman" pitchFamily="18" charset="0"/>
              <a:cs typeface="Times New Roman" pitchFamily="18" charset="0"/>
            </a:endParaRPr>
          </a:p>
          <a:p>
            <a:pPr marL="514350" indent="-514350">
              <a:buFont typeface="Wingdings" pitchFamily="2" charset="2"/>
              <a:buChar char="v"/>
            </a:pPr>
            <a:r>
              <a:rPr lang="en-US" sz="2800" b="1" dirty="0" smtClean="0">
                <a:solidFill>
                  <a:srgbClr val="7030A0"/>
                </a:solidFill>
                <a:latin typeface="Times New Roman" pitchFamily="18" charset="0"/>
                <a:cs typeface="Times New Roman" pitchFamily="18" charset="0"/>
              </a:rPr>
              <a:t>Trend Analysis: </a:t>
            </a:r>
            <a:r>
              <a:rPr lang="en-US" sz="2800" dirty="0" smtClean="0">
                <a:latin typeface="Times New Roman" pitchFamily="18" charset="0"/>
                <a:cs typeface="Times New Roman" pitchFamily="18" charset="0"/>
              </a:rPr>
              <a:t>Past, present e.g. cropping etc.</a:t>
            </a:r>
          </a:p>
          <a:p>
            <a:pPr marL="514350" indent="-514350">
              <a:buFont typeface="Wingdings" pitchFamily="2" charset="2"/>
              <a:buChar char="v"/>
            </a:pPr>
            <a:endParaRPr lang="en-US" sz="2800" dirty="0" smtClean="0">
              <a:latin typeface="Times New Roman" pitchFamily="18" charset="0"/>
              <a:cs typeface="Times New Roman" pitchFamily="18" charset="0"/>
            </a:endParaRPr>
          </a:p>
          <a:p>
            <a:pPr marL="514350" indent="-514350">
              <a:buFont typeface="Wingdings" pitchFamily="2" charset="2"/>
              <a:buChar char="v"/>
            </a:pPr>
            <a:r>
              <a:rPr lang="en-US" sz="2800" b="1" dirty="0" smtClean="0">
                <a:solidFill>
                  <a:srgbClr val="0070C0"/>
                </a:solidFill>
                <a:latin typeface="Times New Roman" pitchFamily="18" charset="0"/>
                <a:cs typeface="Times New Roman" pitchFamily="18" charset="0"/>
              </a:rPr>
              <a:t>Venn Diagram:</a:t>
            </a:r>
          </a:p>
          <a:p>
            <a:pPr marL="514350" indent="-514350">
              <a:buFont typeface="Wingdings" pitchFamily="2" charset="2"/>
              <a:buChar char="v"/>
            </a:pPr>
            <a:endParaRPr lang="en-US" sz="2800" dirty="0" smtClean="0">
              <a:latin typeface="Times New Roman" pitchFamily="18" charset="0"/>
              <a:cs typeface="Times New Roman" pitchFamily="18" charset="0"/>
            </a:endParaRPr>
          </a:p>
          <a:p>
            <a:pPr marL="514350" indent="-514350">
              <a:buFont typeface="Wingdings" pitchFamily="2" charset="2"/>
              <a:buChar char="v"/>
            </a:pPr>
            <a:r>
              <a:rPr lang="en-US" sz="2800" b="1" dirty="0" smtClean="0">
                <a:solidFill>
                  <a:srgbClr val="3333CC"/>
                </a:solidFill>
                <a:latin typeface="Times New Roman" pitchFamily="18" charset="0"/>
                <a:cs typeface="Times New Roman" pitchFamily="18" charset="0"/>
              </a:rPr>
              <a:t>Matrix ranking or scoring:</a:t>
            </a:r>
          </a:p>
          <a:p>
            <a:pPr>
              <a:buNone/>
            </a:pPr>
            <a:endParaRPr lang="en-US" sz="2800" dirty="0" smtClean="0">
              <a:latin typeface="Times New Roman" pitchFamily="18" charset="0"/>
              <a:cs typeface="Times New Roman" pitchFamily="18" charset="0"/>
            </a:endParaRPr>
          </a:p>
          <a:p>
            <a:pPr>
              <a:buNone/>
            </a:pPr>
            <a:r>
              <a:rPr lang="en-US" sz="2800" b="1" i="1" dirty="0" smtClean="0">
                <a:solidFill>
                  <a:srgbClr val="0070C0"/>
                </a:solidFill>
                <a:latin typeface="Times New Roman" pitchFamily="18" charset="0"/>
                <a:cs typeface="Times New Roman" pitchFamily="18" charset="0"/>
              </a:rPr>
              <a:t>Immediate Report writing after PRA.</a:t>
            </a:r>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Desktop\PRA1.jpg"/>
          <p:cNvPicPr>
            <a:picLocks noChangeAspect="1" noChangeArrowheads="1"/>
          </p:cNvPicPr>
          <p:nvPr/>
        </p:nvPicPr>
        <p:blipFill>
          <a:blip r:embed="rId2" cstate="print"/>
          <a:srcRect/>
          <a:stretch>
            <a:fillRect/>
          </a:stretch>
        </p:blipFill>
        <p:spPr bwMode="auto">
          <a:xfrm rot="16200000">
            <a:off x="1141760" y="-1144243"/>
            <a:ext cx="6860481" cy="9144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Desktop\PRA2.jpg"/>
          <p:cNvPicPr>
            <a:picLocks noChangeAspect="1" noChangeArrowheads="1"/>
          </p:cNvPicPr>
          <p:nvPr/>
        </p:nvPicPr>
        <p:blipFill>
          <a:blip r:embed="rId2" cstate="print"/>
          <a:srcRect/>
          <a:stretch>
            <a:fillRect/>
          </a:stretch>
        </p:blipFill>
        <p:spPr bwMode="auto">
          <a:xfrm rot="16200000">
            <a:off x="1066800" y="-1219200"/>
            <a:ext cx="7010400" cy="9144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Quantitative &amp; Qualitative Data</a:t>
            </a:r>
          </a:p>
        </p:txBody>
      </p:sp>
      <p:sp>
        <p:nvSpPr>
          <p:cNvPr id="6147" name="Content Placeholder 2"/>
          <p:cNvSpPr>
            <a:spLocks noGrp="1"/>
          </p:cNvSpPr>
          <p:nvPr>
            <p:ph idx="1"/>
          </p:nvPr>
        </p:nvSpPr>
        <p:spPr/>
        <p:txBody>
          <a:bodyPr/>
          <a:lstStyle/>
          <a:p>
            <a:r>
              <a:rPr lang="en-US" sz="2400" b="1" dirty="0" smtClean="0">
                <a:solidFill>
                  <a:srgbClr val="00B0F0"/>
                </a:solidFill>
                <a:latin typeface="Times New Roman" pitchFamily="18" charset="0"/>
                <a:cs typeface="Times New Roman" pitchFamily="18" charset="0"/>
              </a:rPr>
              <a:t>Quantitative: When quantity such as Number, Rate, Proportion etc. are required such as Population census.</a:t>
            </a:r>
          </a:p>
          <a:p>
            <a:r>
              <a:rPr lang="en-US" sz="2400" b="1" dirty="0" smtClean="0">
                <a:solidFill>
                  <a:srgbClr val="C00000"/>
                </a:solidFill>
                <a:latin typeface="Times New Roman" pitchFamily="18" charset="0"/>
                <a:cs typeface="Times New Roman" pitchFamily="18" charset="0"/>
              </a:rPr>
              <a:t>Qualitative: When Perceptions, Attitudes, Beliefs etc. require for development of project etc.</a:t>
            </a:r>
          </a:p>
          <a:p>
            <a:endParaRPr lang="en-US" sz="2400" b="1" dirty="0" smtClean="0">
              <a:solidFill>
                <a:srgbClr val="C00000"/>
              </a:solidFill>
              <a:latin typeface="Times New Roman" pitchFamily="18" charset="0"/>
              <a:cs typeface="Times New Roman" pitchFamily="18" charset="0"/>
            </a:endParaRPr>
          </a:p>
          <a:p>
            <a:pPr>
              <a:buFontTx/>
              <a:buNone/>
            </a:pPr>
            <a:r>
              <a:rPr lang="en-US" sz="2400"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Sampling may be used- Simple random and stratified random)  </a:t>
            </a:r>
          </a:p>
          <a:p>
            <a:endParaRPr lang="en-US" sz="2400" dirty="0" smtClean="0">
              <a:latin typeface="Times New Roman" pitchFamily="18" charset="0"/>
              <a:cs typeface="Times New Roman" pitchFamily="18" charset="0"/>
            </a:endParaRPr>
          </a:p>
          <a:p>
            <a:pPr>
              <a:buFontTx/>
              <a:buNone/>
            </a:pPr>
            <a:r>
              <a:rPr lang="en-US" sz="1600" b="1" dirty="0" smtClean="0">
                <a:solidFill>
                  <a:srgbClr val="0808C8"/>
                </a:solidFill>
                <a:latin typeface="Times New Roman" pitchFamily="18" charset="0"/>
                <a:cs typeface="Times New Roman" pitchFamily="18" charset="0"/>
              </a:rPr>
              <a:t>Source: The Collection, Analysis &amp; Use of M&amp; E data -  World Bank (1988) </a:t>
            </a:r>
          </a:p>
          <a:p>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1"/>
            <a:ext cx="8077200" cy="1142999"/>
          </a:xfrm>
        </p:spPr>
        <p:txBody>
          <a:bodyPr>
            <a:noAutofit/>
          </a:bodyPr>
          <a:lstStyle/>
          <a:p>
            <a:r>
              <a:rPr lang="en-US" sz="2400" b="1" dirty="0" smtClean="0"/>
              <a:t>PREFERENCE RANING FOR TREATING DISEASES AT MALLIKARJUNA CHENCHUS COLONY/</a:t>
            </a:r>
            <a:r>
              <a:rPr lang="en-US" sz="2400" b="1" dirty="0" err="1" smtClean="0"/>
              <a:t>Prakasham</a:t>
            </a:r>
            <a:r>
              <a:rPr lang="en-US" sz="2400" b="1" dirty="0" smtClean="0"/>
              <a:t> District</a:t>
            </a:r>
            <a:endParaRPr lang="en-US" sz="2400" b="1" dirty="0"/>
          </a:p>
        </p:txBody>
      </p:sp>
      <p:sp>
        <p:nvSpPr>
          <p:cNvPr id="3" name="Subtitle 2"/>
          <p:cNvSpPr>
            <a:spLocks noGrp="1"/>
          </p:cNvSpPr>
          <p:nvPr>
            <p:ph type="subTitle" idx="1"/>
          </p:nvPr>
        </p:nvSpPr>
        <p:spPr>
          <a:xfrm>
            <a:off x="381000" y="1752600"/>
            <a:ext cx="8458200" cy="4876800"/>
          </a:xfrm>
        </p:spPr>
        <p:txBody>
          <a:bodyPr/>
          <a:lstStyle/>
          <a:p>
            <a:pPr algn="l"/>
            <a:endParaRPr lang="en-US" dirty="0"/>
          </a:p>
        </p:txBody>
      </p:sp>
      <p:graphicFrame>
        <p:nvGraphicFramePr>
          <p:cNvPr id="4" name="Table 3"/>
          <p:cNvGraphicFramePr>
            <a:graphicFrameLocks noGrp="1"/>
          </p:cNvGraphicFramePr>
          <p:nvPr/>
        </p:nvGraphicFramePr>
        <p:xfrm>
          <a:off x="685800" y="1981200"/>
          <a:ext cx="7696200" cy="3901440"/>
        </p:xfrm>
        <a:graphic>
          <a:graphicData uri="http://schemas.openxmlformats.org/drawingml/2006/table">
            <a:tbl>
              <a:tblPr firstRow="1" bandRow="1">
                <a:tableStyleId>{5C22544A-7EE6-4342-B048-85BDC9FD1C3A}</a:tableStyleId>
              </a:tblPr>
              <a:tblGrid>
                <a:gridCol w="1752600"/>
                <a:gridCol w="762000"/>
                <a:gridCol w="1143000"/>
                <a:gridCol w="914400"/>
                <a:gridCol w="685800"/>
                <a:gridCol w="609600"/>
                <a:gridCol w="609600"/>
                <a:gridCol w="1219200"/>
              </a:tblGrid>
              <a:tr h="370840">
                <a:tc>
                  <a:txBody>
                    <a:bodyPr/>
                    <a:lstStyle/>
                    <a:p>
                      <a:r>
                        <a:rPr lang="en-US" sz="1800" b="1" dirty="0" smtClean="0">
                          <a:solidFill>
                            <a:schemeClr val="tx1"/>
                          </a:solidFill>
                        </a:rPr>
                        <a:t>Disease/Service</a:t>
                      </a:r>
                      <a:endParaRPr lang="en-US" sz="1800" b="1" dirty="0">
                        <a:solidFill>
                          <a:schemeClr val="tx1"/>
                        </a:solidFill>
                      </a:endParaRPr>
                    </a:p>
                  </a:txBody>
                  <a:tcPr/>
                </a:tc>
                <a:tc>
                  <a:txBody>
                    <a:bodyPr/>
                    <a:lstStyle/>
                    <a:p>
                      <a:r>
                        <a:rPr lang="en-US" sz="1800" b="1" dirty="0" smtClean="0">
                          <a:solidFill>
                            <a:srgbClr val="92D050"/>
                          </a:solidFill>
                        </a:rPr>
                        <a:t>Snake Bite</a:t>
                      </a:r>
                      <a:endParaRPr lang="en-US" sz="1800" b="1" dirty="0">
                        <a:solidFill>
                          <a:srgbClr val="92D050"/>
                        </a:solidFill>
                      </a:endParaRPr>
                    </a:p>
                  </a:txBody>
                  <a:tcPr/>
                </a:tc>
                <a:tc>
                  <a:txBody>
                    <a:bodyPr/>
                    <a:lstStyle/>
                    <a:p>
                      <a:r>
                        <a:rPr lang="en-US" sz="1800" b="1" dirty="0" smtClean="0">
                          <a:solidFill>
                            <a:srgbClr val="92D050"/>
                          </a:solidFill>
                        </a:rPr>
                        <a:t>Jaundice</a:t>
                      </a:r>
                      <a:endParaRPr lang="en-US" sz="1800" b="1" dirty="0">
                        <a:solidFill>
                          <a:srgbClr val="92D050"/>
                        </a:solidFill>
                      </a:endParaRPr>
                    </a:p>
                  </a:txBody>
                  <a:tcPr/>
                </a:tc>
                <a:tc>
                  <a:txBody>
                    <a:bodyPr/>
                    <a:lstStyle/>
                    <a:p>
                      <a:r>
                        <a:rPr lang="en-US" sz="1800" b="1" dirty="0" smtClean="0">
                          <a:solidFill>
                            <a:srgbClr val="92D050"/>
                          </a:solidFill>
                        </a:rPr>
                        <a:t>Malaria</a:t>
                      </a:r>
                      <a:endParaRPr lang="en-US" sz="1800" b="1" dirty="0">
                        <a:solidFill>
                          <a:srgbClr val="92D050"/>
                        </a:solidFill>
                      </a:endParaRPr>
                    </a:p>
                  </a:txBody>
                  <a:tcPr/>
                </a:tc>
                <a:tc>
                  <a:txBody>
                    <a:bodyPr/>
                    <a:lstStyle/>
                    <a:p>
                      <a:r>
                        <a:rPr lang="en-US" sz="1800" b="1" dirty="0" err="1" smtClean="0">
                          <a:solidFill>
                            <a:srgbClr val="92D050"/>
                          </a:solidFill>
                        </a:rPr>
                        <a:t>Diar</a:t>
                      </a:r>
                      <a:endParaRPr lang="en-US" sz="1800" b="1" dirty="0">
                        <a:solidFill>
                          <a:srgbClr val="92D050"/>
                        </a:solidFill>
                      </a:endParaRPr>
                    </a:p>
                  </a:txBody>
                  <a:tcPr/>
                </a:tc>
                <a:tc>
                  <a:txBody>
                    <a:bodyPr/>
                    <a:lstStyle/>
                    <a:p>
                      <a:r>
                        <a:rPr lang="en-US" sz="1800" b="1" dirty="0" smtClean="0">
                          <a:solidFill>
                            <a:srgbClr val="92D050"/>
                          </a:solidFill>
                        </a:rPr>
                        <a:t>Skin </a:t>
                      </a:r>
                      <a:r>
                        <a:rPr lang="en-US" sz="1800" b="1" dirty="0" err="1" smtClean="0">
                          <a:solidFill>
                            <a:srgbClr val="92D050"/>
                          </a:solidFill>
                        </a:rPr>
                        <a:t>Dis</a:t>
                      </a:r>
                      <a:endParaRPr lang="en-US" sz="1800" b="1" dirty="0">
                        <a:solidFill>
                          <a:srgbClr val="92D050"/>
                        </a:solidFill>
                      </a:endParaRPr>
                    </a:p>
                  </a:txBody>
                  <a:tcPr/>
                </a:tc>
                <a:tc>
                  <a:txBody>
                    <a:bodyPr/>
                    <a:lstStyle/>
                    <a:p>
                      <a:r>
                        <a:rPr lang="en-US" sz="1800" b="1" dirty="0" smtClean="0">
                          <a:solidFill>
                            <a:srgbClr val="92D050"/>
                          </a:solidFill>
                        </a:rPr>
                        <a:t>Boil</a:t>
                      </a:r>
                      <a:endParaRPr lang="en-US" sz="1800" b="1" dirty="0">
                        <a:solidFill>
                          <a:srgbClr val="92D050"/>
                        </a:solidFill>
                      </a:endParaRPr>
                    </a:p>
                  </a:txBody>
                  <a:tcPr/>
                </a:tc>
                <a:tc>
                  <a:txBody>
                    <a:bodyPr/>
                    <a:lstStyle/>
                    <a:p>
                      <a:r>
                        <a:rPr lang="en-US" sz="1800" b="1" dirty="0" smtClean="0">
                          <a:solidFill>
                            <a:srgbClr val="92D050"/>
                          </a:solidFill>
                        </a:rPr>
                        <a:t>Stomach Pain</a:t>
                      </a:r>
                      <a:r>
                        <a:rPr lang="en-US" sz="1800" b="1" baseline="0" dirty="0" smtClean="0">
                          <a:solidFill>
                            <a:srgbClr val="92D050"/>
                          </a:solidFill>
                        </a:rPr>
                        <a:t> or Head Ache</a:t>
                      </a:r>
                      <a:endParaRPr lang="en-US" sz="1800" b="1" dirty="0">
                        <a:solidFill>
                          <a:srgbClr val="92D050"/>
                        </a:solidFill>
                      </a:endParaRPr>
                    </a:p>
                  </a:txBody>
                  <a:tcPr/>
                </a:tc>
              </a:tr>
              <a:tr h="370840">
                <a:tc>
                  <a:txBody>
                    <a:bodyPr/>
                    <a:lstStyle/>
                    <a:p>
                      <a:r>
                        <a:rPr lang="en-US" sz="2000" b="1" dirty="0" smtClean="0"/>
                        <a:t>Local </a:t>
                      </a:r>
                      <a:r>
                        <a:rPr lang="en-US" sz="2000" b="1" dirty="0" err="1" smtClean="0"/>
                        <a:t>Ojha</a:t>
                      </a:r>
                      <a:endParaRPr lang="en-US" sz="2000" b="1" dirty="0"/>
                    </a:p>
                  </a:txBody>
                  <a:tcPr/>
                </a:tc>
                <a:tc>
                  <a:txBody>
                    <a:bodyPr/>
                    <a:lstStyle/>
                    <a:p>
                      <a:r>
                        <a:rPr lang="en-US" sz="2000" b="1" dirty="0" smtClean="0"/>
                        <a:t>1</a:t>
                      </a:r>
                      <a:endParaRPr lang="en-US" sz="2000" b="1" dirty="0"/>
                    </a:p>
                  </a:txBody>
                  <a:tcPr/>
                </a:tc>
                <a:tc>
                  <a:txBody>
                    <a:bodyPr/>
                    <a:lstStyle/>
                    <a:p>
                      <a:r>
                        <a:rPr lang="en-US" sz="2000" b="1" dirty="0" smtClean="0"/>
                        <a:t>-</a:t>
                      </a:r>
                      <a:endParaRPr lang="en-US" sz="2000" b="1" dirty="0"/>
                    </a:p>
                  </a:txBody>
                  <a:tcPr/>
                </a:tc>
                <a:tc>
                  <a:txBody>
                    <a:bodyPr/>
                    <a:lstStyle/>
                    <a:p>
                      <a:r>
                        <a:rPr lang="en-US" sz="2000" b="1" dirty="0" smtClean="0"/>
                        <a:t>-</a:t>
                      </a:r>
                      <a:endParaRPr lang="en-US" sz="2000" b="1" dirty="0"/>
                    </a:p>
                  </a:txBody>
                  <a:tcPr/>
                </a:tc>
                <a:tc>
                  <a:txBody>
                    <a:bodyPr/>
                    <a:lstStyle/>
                    <a:p>
                      <a:r>
                        <a:rPr lang="en-US" sz="2000" b="1" dirty="0" smtClean="0"/>
                        <a:t>-</a:t>
                      </a:r>
                      <a:endParaRPr lang="en-US" sz="2000" b="1" dirty="0"/>
                    </a:p>
                  </a:txBody>
                  <a:tcPr/>
                </a:tc>
                <a:tc>
                  <a:txBody>
                    <a:bodyPr/>
                    <a:lstStyle/>
                    <a:p>
                      <a:r>
                        <a:rPr lang="en-US" sz="2000" b="1" dirty="0" smtClean="0"/>
                        <a:t>-</a:t>
                      </a:r>
                      <a:endParaRPr lang="en-US" sz="2000" b="1" dirty="0"/>
                    </a:p>
                  </a:txBody>
                  <a:tcPr/>
                </a:tc>
                <a:tc>
                  <a:txBody>
                    <a:bodyPr/>
                    <a:lstStyle/>
                    <a:p>
                      <a:r>
                        <a:rPr lang="en-US" sz="2000" b="1" dirty="0" smtClean="0"/>
                        <a:t>-</a:t>
                      </a:r>
                      <a:endParaRPr lang="en-US" sz="2000" b="1" dirty="0"/>
                    </a:p>
                  </a:txBody>
                  <a:tcPr/>
                </a:tc>
                <a:tc>
                  <a:txBody>
                    <a:bodyPr/>
                    <a:lstStyle/>
                    <a:p>
                      <a:r>
                        <a:rPr lang="en-US" sz="2000" b="1" dirty="0" smtClean="0"/>
                        <a:t>-</a:t>
                      </a:r>
                      <a:endParaRPr lang="en-US" sz="2000" b="1" dirty="0"/>
                    </a:p>
                  </a:txBody>
                  <a:tcPr/>
                </a:tc>
              </a:tr>
              <a:tr h="370840">
                <a:tc>
                  <a:txBody>
                    <a:bodyPr/>
                    <a:lstStyle/>
                    <a:p>
                      <a:r>
                        <a:rPr lang="en-US" sz="2000" b="1" dirty="0" smtClean="0"/>
                        <a:t>Herbal Practitioner</a:t>
                      </a:r>
                      <a:endParaRPr lang="en-US" sz="2000" b="1" dirty="0"/>
                    </a:p>
                  </a:txBody>
                  <a:tcPr/>
                </a:tc>
                <a:tc>
                  <a:txBody>
                    <a:bodyPr/>
                    <a:lstStyle/>
                    <a:p>
                      <a:r>
                        <a:rPr lang="en-US" sz="2000" b="1" dirty="0" smtClean="0"/>
                        <a:t>-</a:t>
                      </a:r>
                      <a:endParaRPr lang="en-US" sz="2000" b="1" dirty="0"/>
                    </a:p>
                  </a:txBody>
                  <a:tcPr/>
                </a:tc>
                <a:tc>
                  <a:txBody>
                    <a:bodyPr/>
                    <a:lstStyle/>
                    <a:p>
                      <a:r>
                        <a:rPr lang="en-US" sz="2000" b="1" dirty="0" smtClean="0"/>
                        <a:t>1</a:t>
                      </a:r>
                      <a:endParaRPr lang="en-US" sz="2000" b="1" dirty="0"/>
                    </a:p>
                  </a:txBody>
                  <a:tcPr/>
                </a:tc>
                <a:tc>
                  <a:txBody>
                    <a:bodyPr/>
                    <a:lstStyle/>
                    <a:p>
                      <a:r>
                        <a:rPr lang="en-US" sz="2000" b="1" dirty="0" smtClean="0"/>
                        <a:t>1</a:t>
                      </a:r>
                      <a:endParaRPr lang="en-US" sz="2000" b="1" dirty="0"/>
                    </a:p>
                  </a:txBody>
                  <a:tcPr/>
                </a:tc>
                <a:tc>
                  <a:txBody>
                    <a:bodyPr/>
                    <a:lstStyle/>
                    <a:p>
                      <a:r>
                        <a:rPr lang="en-US" sz="2000" b="1" dirty="0" smtClean="0"/>
                        <a:t>1</a:t>
                      </a:r>
                      <a:endParaRPr lang="en-US" sz="2000" b="1" dirty="0"/>
                    </a:p>
                  </a:txBody>
                  <a:tcPr/>
                </a:tc>
                <a:tc>
                  <a:txBody>
                    <a:bodyPr/>
                    <a:lstStyle/>
                    <a:p>
                      <a:r>
                        <a:rPr lang="en-US" sz="2000" b="1" dirty="0" smtClean="0"/>
                        <a:t>1</a:t>
                      </a:r>
                      <a:endParaRPr lang="en-US" sz="2000" b="1" dirty="0"/>
                    </a:p>
                  </a:txBody>
                  <a:tcPr/>
                </a:tc>
                <a:tc>
                  <a:txBody>
                    <a:bodyPr/>
                    <a:lstStyle/>
                    <a:p>
                      <a:r>
                        <a:rPr lang="en-US" sz="2000" b="1" dirty="0" smtClean="0"/>
                        <a:t>1</a:t>
                      </a:r>
                      <a:endParaRPr lang="en-US" sz="2000" b="1" dirty="0"/>
                    </a:p>
                  </a:txBody>
                  <a:tcPr/>
                </a:tc>
                <a:tc>
                  <a:txBody>
                    <a:bodyPr/>
                    <a:lstStyle/>
                    <a:p>
                      <a:r>
                        <a:rPr lang="en-US" sz="2000" b="1" dirty="0" smtClean="0"/>
                        <a:t>1</a:t>
                      </a:r>
                      <a:endParaRPr lang="en-US" sz="2000" b="1" dirty="0"/>
                    </a:p>
                  </a:txBody>
                  <a:tcPr/>
                </a:tc>
              </a:tr>
              <a:tr h="370840">
                <a:tc>
                  <a:txBody>
                    <a:bodyPr/>
                    <a:lstStyle/>
                    <a:p>
                      <a:r>
                        <a:rPr lang="en-US" sz="2000" b="1" dirty="0" smtClean="0"/>
                        <a:t>Com. Health Worker</a:t>
                      </a:r>
                      <a:endParaRPr lang="en-US" sz="2000" b="1" dirty="0"/>
                    </a:p>
                  </a:txBody>
                  <a:tcPr/>
                </a:tc>
                <a:tc>
                  <a:txBody>
                    <a:bodyPr/>
                    <a:lstStyle/>
                    <a:p>
                      <a:r>
                        <a:rPr lang="en-US" sz="2000" b="1" dirty="0" smtClean="0"/>
                        <a:t>-</a:t>
                      </a:r>
                      <a:endParaRPr lang="en-US" sz="2000" b="1" dirty="0"/>
                    </a:p>
                  </a:txBody>
                  <a:tcPr/>
                </a:tc>
                <a:tc>
                  <a:txBody>
                    <a:bodyPr/>
                    <a:lstStyle/>
                    <a:p>
                      <a:r>
                        <a:rPr lang="en-US" sz="2000" b="1" dirty="0" smtClean="0"/>
                        <a:t>2</a:t>
                      </a:r>
                      <a:endParaRPr lang="en-US" sz="2000" b="1" dirty="0"/>
                    </a:p>
                  </a:txBody>
                  <a:tcPr/>
                </a:tc>
                <a:tc>
                  <a:txBody>
                    <a:bodyPr/>
                    <a:lstStyle/>
                    <a:p>
                      <a:r>
                        <a:rPr lang="en-US" sz="2000" b="1" dirty="0" smtClean="0"/>
                        <a:t>-</a:t>
                      </a:r>
                      <a:endParaRPr lang="en-US" sz="2000" b="1" dirty="0"/>
                    </a:p>
                  </a:txBody>
                  <a:tcPr/>
                </a:tc>
                <a:tc>
                  <a:txBody>
                    <a:bodyPr/>
                    <a:lstStyle/>
                    <a:p>
                      <a:r>
                        <a:rPr lang="en-US" sz="2000" b="1" dirty="0" smtClean="0"/>
                        <a:t>2</a:t>
                      </a:r>
                      <a:endParaRPr lang="en-US" sz="2000" b="1" dirty="0"/>
                    </a:p>
                  </a:txBody>
                  <a:tcPr/>
                </a:tc>
                <a:tc>
                  <a:txBody>
                    <a:bodyPr/>
                    <a:lstStyle/>
                    <a:p>
                      <a:r>
                        <a:rPr lang="en-US" sz="2000" b="1" dirty="0" smtClean="0"/>
                        <a:t>2</a:t>
                      </a:r>
                      <a:endParaRPr lang="en-US" sz="2000" b="1" dirty="0"/>
                    </a:p>
                  </a:txBody>
                  <a:tcPr/>
                </a:tc>
                <a:tc>
                  <a:txBody>
                    <a:bodyPr/>
                    <a:lstStyle/>
                    <a:p>
                      <a:r>
                        <a:rPr lang="en-US" sz="2000" b="1" dirty="0" smtClean="0"/>
                        <a:t>-</a:t>
                      </a:r>
                      <a:endParaRPr lang="en-US" sz="2000" b="1" dirty="0"/>
                    </a:p>
                  </a:txBody>
                  <a:tcPr/>
                </a:tc>
                <a:tc>
                  <a:txBody>
                    <a:bodyPr/>
                    <a:lstStyle/>
                    <a:p>
                      <a:r>
                        <a:rPr lang="en-US" sz="2000" b="1" dirty="0" smtClean="0"/>
                        <a:t>2</a:t>
                      </a:r>
                      <a:endParaRPr lang="en-US" sz="2000" b="1" dirty="0"/>
                    </a:p>
                  </a:txBody>
                  <a:tcPr/>
                </a:tc>
              </a:tr>
              <a:tr h="370840">
                <a:tc>
                  <a:txBody>
                    <a:bodyPr/>
                    <a:lstStyle/>
                    <a:p>
                      <a:r>
                        <a:rPr lang="en-US" sz="2000" b="1" dirty="0" smtClean="0"/>
                        <a:t>ANM</a:t>
                      </a:r>
                      <a:endParaRPr lang="en-US" sz="2000" b="1" dirty="0"/>
                    </a:p>
                  </a:txBody>
                  <a:tcPr/>
                </a:tc>
                <a:tc>
                  <a:txBody>
                    <a:bodyPr/>
                    <a:lstStyle/>
                    <a:p>
                      <a:r>
                        <a:rPr lang="en-US" sz="2000" b="1" dirty="0" smtClean="0"/>
                        <a:t>-</a:t>
                      </a:r>
                      <a:endParaRPr lang="en-US" sz="2000" b="1" dirty="0"/>
                    </a:p>
                  </a:txBody>
                  <a:tcPr/>
                </a:tc>
                <a:tc>
                  <a:txBody>
                    <a:bodyPr/>
                    <a:lstStyle/>
                    <a:p>
                      <a:r>
                        <a:rPr lang="en-US" sz="2000" b="1" dirty="0" smtClean="0"/>
                        <a:t>-</a:t>
                      </a:r>
                      <a:endParaRPr lang="en-US" sz="2000" b="1" dirty="0"/>
                    </a:p>
                  </a:txBody>
                  <a:tcPr/>
                </a:tc>
                <a:tc>
                  <a:txBody>
                    <a:bodyPr/>
                    <a:lstStyle/>
                    <a:p>
                      <a:r>
                        <a:rPr lang="en-US" sz="2000" b="1" dirty="0" smtClean="0"/>
                        <a:t>-</a:t>
                      </a:r>
                      <a:endParaRPr lang="en-US" sz="2000" b="1" dirty="0"/>
                    </a:p>
                  </a:txBody>
                  <a:tcPr/>
                </a:tc>
                <a:tc>
                  <a:txBody>
                    <a:bodyPr/>
                    <a:lstStyle/>
                    <a:p>
                      <a:r>
                        <a:rPr lang="en-US" sz="2000" b="1" dirty="0" smtClean="0"/>
                        <a:t>-</a:t>
                      </a:r>
                      <a:endParaRPr lang="en-US" sz="2000" b="1" dirty="0"/>
                    </a:p>
                  </a:txBody>
                  <a:tcPr/>
                </a:tc>
                <a:tc>
                  <a:txBody>
                    <a:bodyPr/>
                    <a:lstStyle/>
                    <a:p>
                      <a:r>
                        <a:rPr lang="en-US" sz="2000" b="1" dirty="0" smtClean="0"/>
                        <a:t>3</a:t>
                      </a:r>
                      <a:endParaRPr lang="en-US" sz="2000" b="1" dirty="0"/>
                    </a:p>
                  </a:txBody>
                  <a:tcPr/>
                </a:tc>
                <a:tc>
                  <a:txBody>
                    <a:bodyPr/>
                    <a:lstStyle/>
                    <a:p>
                      <a:r>
                        <a:rPr lang="en-US" sz="2000" b="1" dirty="0" smtClean="0"/>
                        <a:t>-</a:t>
                      </a:r>
                      <a:endParaRPr lang="en-US" sz="2000" b="1" dirty="0"/>
                    </a:p>
                  </a:txBody>
                  <a:tcPr/>
                </a:tc>
                <a:tc>
                  <a:txBody>
                    <a:bodyPr/>
                    <a:lstStyle/>
                    <a:p>
                      <a:r>
                        <a:rPr lang="en-US" sz="2000" b="1" dirty="0" smtClean="0"/>
                        <a:t>-</a:t>
                      </a:r>
                      <a:endParaRPr lang="en-US" sz="2000" b="1" dirty="0"/>
                    </a:p>
                  </a:txBody>
                  <a:tcPr/>
                </a:tc>
              </a:tr>
              <a:tr h="370840">
                <a:tc>
                  <a:txBody>
                    <a:bodyPr/>
                    <a:lstStyle/>
                    <a:p>
                      <a:r>
                        <a:rPr lang="en-US" sz="2000" b="1" dirty="0" smtClean="0"/>
                        <a:t>PHC</a:t>
                      </a:r>
                      <a:endParaRPr lang="en-US" sz="2000" b="1" dirty="0"/>
                    </a:p>
                  </a:txBody>
                  <a:tcPr/>
                </a:tc>
                <a:tc>
                  <a:txBody>
                    <a:bodyPr/>
                    <a:lstStyle/>
                    <a:p>
                      <a:r>
                        <a:rPr lang="en-US" sz="2000" b="1" dirty="0" smtClean="0"/>
                        <a:t>2</a:t>
                      </a:r>
                      <a:endParaRPr lang="en-US" sz="2000" b="1" dirty="0"/>
                    </a:p>
                  </a:txBody>
                  <a:tcPr/>
                </a:tc>
                <a:tc>
                  <a:txBody>
                    <a:bodyPr/>
                    <a:lstStyle/>
                    <a:p>
                      <a:r>
                        <a:rPr lang="en-US" sz="2000" b="1" dirty="0" smtClean="0"/>
                        <a:t>3</a:t>
                      </a:r>
                      <a:endParaRPr lang="en-US" sz="2000" b="1" dirty="0"/>
                    </a:p>
                  </a:txBody>
                  <a:tcPr/>
                </a:tc>
                <a:tc>
                  <a:txBody>
                    <a:bodyPr/>
                    <a:lstStyle/>
                    <a:p>
                      <a:r>
                        <a:rPr lang="en-US" sz="2000" b="1" dirty="0" smtClean="0"/>
                        <a:t>2</a:t>
                      </a:r>
                      <a:endParaRPr lang="en-US" sz="2000" b="1" dirty="0"/>
                    </a:p>
                  </a:txBody>
                  <a:tcPr/>
                </a:tc>
                <a:tc>
                  <a:txBody>
                    <a:bodyPr/>
                    <a:lstStyle/>
                    <a:p>
                      <a:r>
                        <a:rPr lang="en-US" sz="2000" b="1" dirty="0" smtClean="0"/>
                        <a:t>3</a:t>
                      </a:r>
                      <a:endParaRPr lang="en-US" sz="2000" b="1" dirty="0"/>
                    </a:p>
                  </a:txBody>
                  <a:tcPr/>
                </a:tc>
                <a:tc>
                  <a:txBody>
                    <a:bodyPr/>
                    <a:lstStyle/>
                    <a:p>
                      <a:r>
                        <a:rPr lang="en-US" sz="2000" b="1" dirty="0" smtClean="0"/>
                        <a:t>4</a:t>
                      </a:r>
                      <a:endParaRPr lang="en-US" sz="2000" b="1" dirty="0"/>
                    </a:p>
                  </a:txBody>
                  <a:tcPr/>
                </a:tc>
                <a:tc>
                  <a:txBody>
                    <a:bodyPr/>
                    <a:lstStyle/>
                    <a:p>
                      <a:r>
                        <a:rPr lang="en-US" sz="2000" b="1" dirty="0" smtClean="0"/>
                        <a:t>2</a:t>
                      </a:r>
                      <a:endParaRPr lang="en-US" sz="2000" b="1" dirty="0"/>
                    </a:p>
                  </a:txBody>
                  <a:tcPr/>
                </a:tc>
                <a:tc>
                  <a:txBody>
                    <a:bodyPr/>
                    <a:lstStyle/>
                    <a:p>
                      <a:r>
                        <a:rPr lang="en-US" sz="2000" b="1" dirty="0" smtClean="0"/>
                        <a:t>3</a:t>
                      </a:r>
                      <a:endParaRPr lang="en-US" sz="2000" b="1" dirty="0"/>
                    </a:p>
                  </a:txBody>
                  <a:tcPr/>
                </a:tc>
              </a:tr>
              <a:tr h="370840">
                <a:tc gridSpan="8">
                  <a:txBody>
                    <a:bodyPr/>
                    <a:lstStyle/>
                    <a:p>
                      <a:r>
                        <a:rPr lang="en-US" sz="2000" b="1" dirty="0" smtClean="0"/>
                        <a:t>Preference</a:t>
                      </a:r>
                      <a:r>
                        <a:rPr lang="en-US" sz="2000" b="1" baseline="0" dirty="0" smtClean="0"/>
                        <a:t> – Highest=1,     Lowest=4</a:t>
                      </a:r>
                      <a:endParaRPr lang="en-US" sz="2000" b="1"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b="1" dirty="0" smtClean="0">
                <a:solidFill>
                  <a:srgbClr val="FF0000"/>
                </a:solidFill>
                <a:latin typeface="Times New Roman" pitchFamily="18" charset="0"/>
                <a:cs typeface="Times New Roman" pitchFamily="18" charset="0"/>
              </a:rPr>
              <a:t>Time Line Showing Crops Grown  Before &amp; After Irrigation Project at </a:t>
            </a:r>
            <a:r>
              <a:rPr lang="en-US" sz="2000" b="1" dirty="0" err="1" smtClean="0">
                <a:effectLst>
                  <a:outerShdw blurRad="38100" dist="38100" dir="2700000" algn="tl">
                    <a:srgbClr val="C0C0C0"/>
                  </a:outerShdw>
                </a:effectLst>
                <a:latin typeface="Times New Roman" pitchFamily="18" charset="0"/>
                <a:cs typeface="Times New Roman" pitchFamily="18" charset="0"/>
              </a:rPr>
              <a:t>Tambewadi</a:t>
            </a:r>
            <a:r>
              <a:rPr lang="en-US" sz="2000" b="1" dirty="0" smtClean="0">
                <a:effectLst>
                  <a:outerShdw blurRad="38100" dist="38100" dir="2700000" algn="tl">
                    <a:srgbClr val="C0C0C0"/>
                  </a:outerShdw>
                </a:effectLst>
                <a:latin typeface="Times New Roman" pitchFamily="18" charset="0"/>
                <a:cs typeface="Times New Roman" pitchFamily="18" charset="0"/>
              </a:rPr>
              <a:t>  Village, </a:t>
            </a:r>
            <a:r>
              <a:rPr lang="en-US" sz="2000" b="1" dirty="0" err="1" smtClean="0">
                <a:latin typeface="Times New Roman" pitchFamily="18" charset="0"/>
                <a:cs typeface="Times New Roman" pitchFamily="18" charset="0"/>
              </a:rPr>
              <a:t>Pathardi</a:t>
            </a:r>
            <a:r>
              <a:rPr lang="en-US" sz="2000" b="1" dirty="0" smtClean="0">
                <a:latin typeface="Times New Roman" pitchFamily="18" charset="0"/>
                <a:cs typeface="Times New Roman" pitchFamily="18" charset="0"/>
              </a:rPr>
              <a:t>  Block, </a:t>
            </a:r>
            <a:r>
              <a:rPr lang="en-US" sz="2000" b="1" dirty="0" err="1" smtClean="0">
                <a:latin typeface="Times New Roman" pitchFamily="18" charset="0"/>
                <a:cs typeface="Times New Roman" pitchFamily="18" charset="0"/>
              </a:rPr>
              <a:t>Ahmednagar</a:t>
            </a:r>
            <a:r>
              <a:rPr lang="en-US" sz="2000" b="1" dirty="0" smtClean="0">
                <a:latin typeface="Times New Roman" pitchFamily="18" charset="0"/>
                <a:cs typeface="Times New Roman" pitchFamily="18" charset="0"/>
              </a:rPr>
              <a:t> district, Maharashtra </a:t>
            </a:r>
            <a:r>
              <a:rPr lang="en-US" sz="4800" b="1" dirty="0" smtClean="0">
                <a:latin typeface="Times" pitchFamily="18" charset="0"/>
              </a:rPr>
              <a:t/>
            </a:r>
            <a:br>
              <a:rPr lang="en-US" sz="4800" b="1" dirty="0" smtClean="0">
                <a:latin typeface="Times" pitchFamily="18" charset="0"/>
              </a:rPr>
            </a:br>
            <a:endParaRPr lang="en-US" dirty="0"/>
          </a:p>
        </p:txBody>
      </p:sp>
      <p:sp>
        <p:nvSpPr>
          <p:cNvPr id="3" name="Content Placeholder 2"/>
          <p:cNvSpPr>
            <a:spLocks noGrp="1"/>
          </p:cNvSpPr>
          <p:nvPr>
            <p:ph idx="1"/>
          </p:nvPr>
        </p:nvSpPr>
        <p:spPr/>
        <p:txBody>
          <a:bodyPr>
            <a:normAutofit/>
          </a:bodyPr>
          <a:lstStyle/>
          <a:p>
            <a:pPr>
              <a:buNone/>
            </a:pPr>
            <a:r>
              <a:rPr lang="en-US" sz="1800" b="1" dirty="0" smtClean="0">
                <a:latin typeface="Times New Roman" pitchFamily="18" charset="0"/>
                <a:cs typeface="Times New Roman" pitchFamily="18" charset="0"/>
              </a:rPr>
              <a:t>Here I have developed some indicators as mentioned below:</a:t>
            </a:r>
          </a:p>
          <a:p>
            <a:pPr>
              <a:buFont typeface="Wingdings" pitchFamily="2" charset="2"/>
              <a:buChar char="Ø"/>
            </a:pPr>
            <a:r>
              <a:rPr lang="en-US" sz="1800" b="1" dirty="0" smtClean="0">
                <a:latin typeface="Times New Roman" pitchFamily="18" charset="0"/>
                <a:cs typeface="Times New Roman" pitchFamily="18" charset="0"/>
              </a:rPr>
              <a:t>9 SHGs were formed with 49 members having land under SGSY of (</a:t>
            </a:r>
            <a:r>
              <a:rPr lang="en-US" sz="1800" b="1" dirty="0" err="1" smtClean="0">
                <a:latin typeface="Times New Roman" pitchFamily="18" charset="0"/>
                <a:cs typeface="Times New Roman" pitchFamily="18" charset="0"/>
              </a:rPr>
              <a:t>GoI</a:t>
            </a:r>
            <a:r>
              <a:rPr lang="en-US" sz="1800" b="1" dirty="0" smtClean="0">
                <a:latin typeface="Times New Roman" pitchFamily="18" charset="0"/>
                <a:cs typeface="Times New Roman" pitchFamily="18" charset="0"/>
              </a:rPr>
              <a:t>)- </a:t>
            </a:r>
            <a:r>
              <a:rPr lang="en-US" sz="1800" b="1" dirty="0" smtClean="0">
                <a:solidFill>
                  <a:srgbClr val="7030A0"/>
                </a:solidFill>
                <a:latin typeface="Times New Roman" pitchFamily="18" charset="0"/>
                <a:cs typeface="Times New Roman" pitchFamily="18" charset="0"/>
              </a:rPr>
              <a:t>Indicators social and economic Particulars  </a:t>
            </a:r>
          </a:p>
          <a:p>
            <a:pPr>
              <a:buNone/>
            </a:pPr>
            <a:endParaRPr lang="en-US" sz="1800" b="1" dirty="0" smtClean="0">
              <a:solidFill>
                <a:srgbClr val="7030A0"/>
              </a:solidFill>
              <a:latin typeface="Times New Roman" pitchFamily="18" charset="0"/>
              <a:cs typeface="Times New Roman" pitchFamily="18" charset="0"/>
            </a:endParaRPr>
          </a:p>
          <a:p>
            <a:pPr>
              <a:buFont typeface="Wingdings" pitchFamily="2" charset="2"/>
              <a:buChar char="Ø"/>
            </a:pPr>
            <a:r>
              <a:rPr lang="en-US" sz="1800" b="1" dirty="0" smtClean="0">
                <a:latin typeface="Times New Roman" pitchFamily="18" charset="0"/>
                <a:cs typeface="Times New Roman" pitchFamily="18" charset="0"/>
              </a:rPr>
              <a:t>Each SHG  was given Loan &amp; Subsidy- </a:t>
            </a:r>
            <a:r>
              <a:rPr lang="en-US" sz="1800" b="1" dirty="0" smtClean="0">
                <a:solidFill>
                  <a:srgbClr val="7030A0"/>
                </a:solidFill>
                <a:latin typeface="Times New Roman" pitchFamily="18" charset="0"/>
                <a:cs typeface="Times New Roman" pitchFamily="18" charset="0"/>
              </a:rPr>
              <a:t>Amount of Loan &amp; </a:t>
            </a:r>
            <a:r>
              <a:rPr lang="en-US" sz="1800" b="1" dirty="0" smtClean="0">
                <a:solidFill>
                  <a:srgbClr val="7030A0"/>
                </a:solidFill>
                <a:latin typeface="Times New Roman" pitchFamily="18" charset="0"/>
                <a:cs typeface="Times New Roman" pitchFamily="18" charset="0"/>
              </a:rPr>
              <a:t>Amount of </a:t>
            </a:r>
            <a:r>
              <a:rPr lang="en-US" sz="1800" b="1" dirty="0" smtClean="0">
                <a:solidFill>
                  <a:srgbClr val="7030A0"/>
                </a:solidFill>
                <a:latin typeface="Times New Roman" pitchFamily="18" charset="0"/>
                <a:cs typeface="Times New Roman" pitchFamily="18" charset="0"/>
              </a:rPr>
              <a:t>Subsidy/</a:t>
            </a:r>
            <a:r>
              <a:rPr lang="en-US" sz="1800" b="1" dirty="0" smtClean="0">
                <a:solidFill>
                  <a:srgbClr val="0070C0"/>
                </a:solidFill>
                <a:latin typeface="Times New Roman" pitchFamily="18" charset="0"/>
                <a:cs typeface="Times New Roman" pitchFamily="18" charset="0"/>
              </a:rPr>
              <a:t>INPUT </a:t>
            </a:r>
          </a:p>
          <a:p>
            <a:pPr>
              <a:buNone/>
            </a:pPr>
            <a:endParaRPr lang="en-US" sz="1800" b="1" dirty="0" smtClean="0">
              <a:latin typeface="Times New Roman" pitchFamily="18" charset="0"/>
              <a:cs typeface="Times New Roman" pitchFamily="18" charset="0"/>
            </a:endParaRPr>
          </a:p>
          <a:p>
            <a:pPr>
              <a:buFont typeface="Wingdings" pitchFamily="2" charset="2"/>
              <a:buChar char="Ø"/>
            </a:pPr>
            <a:r>
              <a:rPr lang="en-US" sz="1800" b="1" dirty="0" smtClean="0">
                <a:solidFill>
                  <a:srgbClr val="C00000"/>
                </a:solidFill>
                <a:latin typeface="Times New Roman" pitchFamily="18" charset="0"/>
                <a:cs typeface="Times New Roman" pitchFamily="18" charset="0"/>
              </a:rPr>
              <a:t>Their Knowledge about Repayment of Loan and Activities. </a:t>
            </a:r>
            <a:r>
              <a:rPr lang="en-US" sz="1800" b="1" dirty="0" smtClean="0">
                <a:solidFill>
                  <a:srgbClr val="0070C0"/>
                </a:solidFill>
                <a:latin typeface="Times New Roman" pitchFamily="18" charset="0"/>
                <a:cs typeface="Times New Roman" pitchFamily="18" charset="0"/>
              </a:rPr>
              <a:t>And also how </a:t>
            </a:r>
            <a:r>
              <a:rPr lang="en-US" sz="1800" b="1" dirty="0" smtClean="0">
                <a:solidFill>
                  <a:srgbClr val="0070C0"/>
                </a:solidFill>
                <a:latin typeface="Times New Roman" pitchFamily="18" charset="0"/>
                <a:cs typeface="Times New Roman" pitchFamily="18" charset="0"/>
              </a:rPr>
              <a:t>they Utilized the money?</a:t>
            </a:r>
            <a:r>
              <a:rPr lang="en-US" sz="1800" b="1" dirty="0" smtClean="0">
                <a:solidFill>
                  <a:srgbClr val="0070C0"/>
                </a:solidFill>
                <a:latin typeface="Times New Roman" pitchFamily="18" charset="0"/>
                <a:cs typeface="Times New Roman" pitchFamily="18" charset="0"/>
              </a:rPr>
              <a:t> </a:t>
            </a:r>
            <a:r>
              <a:rPr lang="en-US" sz="1800" b="1" dirty="0" smtClean="0">
                <a:solidFill>
                  <a:srgbClr val="C00000"/>
                </a:solidFill>
                <a:latin typeface="Times New Roman" pitchFamily="18" charset="0"/>
                <a:cs typeface="Times New Roman" pitchFamily="18" charset="0"/>
              </a:rPr>
              <a:t>(crop production etc</a:t>
            </a:r>
            <a:r>
              <a:rPr lang="en-US" sz="1800" b="1" dirty="0" smtClean="0">
                <a:solidFill>
                  <a:srgbClr val="C00000"/>
                </a:solidFill>
                <a:latin typeface="Times New Roman" pitchFamily="18" charset="0"/>
                <a:cs typeface="Times New Roman" pitchFamily="18" charset="0"/>
              </a:rPr>
              <a:t>)</a:t>
            </a:r>
            <a:r>
              <a:rPr lang="en-US" sz="1800" b="1" dirty="0" smtClean="0">
                <a:solidFill>
                  <a:srgbClr val="0070C0"/>
                </a:solidFill>
                <a:latin typeface="Times New Roman" pitchFamily="18" charset="0"/>
                <a:cs typeface="Times New Roman" pitchFamily="18" charset="0"/>
              </a:rPr>
              <a:t> </a:t>
            </a:r>
            <a:r>
              <a:rPr lang="en-US" sz="1800" b="1" dirty="0" smtClean="0">
                <a:solidFill>
                  <a:srgbClr val="C00000"/>
                </a:solidFill>
                <a:latin typeface="Times New Roman" pitchFamily="18" charset="0"/>
                <a:cs typeface="Times New Roman" pitchFamily="18" charset="0"/>
              </a:rPr>
              <a:t>/</a:t>
            </a:r>
            <a:r>
              <a:rPr lang="en-US" sz="1800" b="1" dirty="0" smtClean="0">
                <a:solidFill>
                  <a:srgbClr val="0070C0"/>
                </a:solidFill>
                <a:latin typeface="Times New Roman" pitchFamily="18" charset="0"/>
                <a:cs typeface="Times New Roman" pitchFamily="18" charset="0"/>
              </a:rPr>
              <a:t>OUTPUT</a:t>
            </a:r>
            <a:r>
              <a:rPr lang="en-US" sz="1800" b="1" dirty="0" smtClean="0">
                <a:solidFill>
                  <a:srgbClr val="C00000"/>
                </a:solidFill>
                <a:latin typeface="Times New Roman" pitchFamily="18" charset="0"/>
                <a:cs typeface="Times New Roman" pitchFamily="18" charset="0"/>
              </a:rPr>
              <a:t>.</a:t>
            </a:r>
          </a:p>
          <a:p>
            <a:pPr>
              <a:buFont typeface="Wingdings" pitchFamily="2" charset="2"/>
              <a:buChar char="Ø"/>
            </a:pPr>
            <a:endParaRPr lang="en-US" sz="1800" b="1" dirty="0" smtClean="0">
              <a:solidFill>
                <a:srgbClr val="C00000"/>
              </a:solidFill>
              <a:latin typeface="Times New Roman" pitchFamily="18" charset="0"/>
              <a:cs typeface="Times New Roman" pitchFamily="18" charset="0"/>
            </a:endParaRPr>
          </a:p>
          <a:p>
            <a:pPr>
              <a:buFont typeface="Wingdings" pitchFamily="2" charset="2"/>
              <a:buChar char="Ø"/>
            </a:pPr>
            <a:r>
              <a:rPr lang="en-US" sz="1800" b="1" dirty="0" smtClean="0">
                <a:solidFill>
                  <a:srgbClr val="C00000"/>
                </a:solidFill>
                <a:latin typeface="Times New Roman" pitchFamily="18" charset="0"/>
                <a:cs typeface="Times New Roman" pitchFamily="18" charset="0"/>
              </a:rPr>
              <a:t>Marketing of their Goods/</a:t>
            </a:r>
            <a:r>
              <a:rPr lang="en-US" sz="1800" b="1" dirty="0" smtClean="0">
                <a:solidFill>
                  <a:srgbClr val="0070C0"/>
                </a:solidFill>
                <a:latin typeface="Times New Roman" pitchFamily="18" charset="0"/>
                <a:cs typeface="Times New Roman" pitchFamily="18" charset="0"/>
              </a:rPr>
              <a:t>EFFECT</a:t>
            </a:r>
          </a:p>
          <a:p>
            <a:pPr>
              <a:buFont typeface="Wingdings" pitchFamily="2" charset="2"/>
              <a:buChar char="Ø"/>
            </a:pPr>
            <a:endParaRPr lang="en-US" sz="1800" b="1" dirty="0" smtClean="0">
              <a:solidFill>
                <a:srgbClr val="C00000"/>
              </a:solidFill>
              <a:latin typeface="Times New Roman" pitchFamily="18" charset="0"/>
              <a:cs typeface="Times New Roman" pitchFamily="18" charset="0"/>
            </a:endParaRPr>
          </a:p>
          <a:p>
            <a:pPr>
              <a:buFont typeface="Wingdings" pitchFamily="2" charset="2"/>
              <a:buChar char="Ø"/>
            </a:pPr>
            <a:r>
              <a:rPr lang="en-US" sz="1800" b="1" dirty="0" smtClean="0">
                <a:solidFill>
                  <a:srgbClr val="C00000"/>
                </a:solidFill>
                <a:latin typeface="Times New Roman" pitchFamily="18" charset="0"/>
                <a:cs typeface="Times New Roman" pitchFamily="18" charset="0"/>
              </a:rPr>
              <a:t>Major Outcome, Quality of Life etc/ </a:t>
            </a:r>
            <a:r>
              <a:rPr lang="en-US" sz="1800" b="1" dirty="0" smtClean="0">
                <a:solidFill>
                  <a:srgbClr val="0070C0"/>
                </a:solidFill>
                <a:latin typeface="Times New Roman" pitchFamily="18" charset="0"/>
                <a:cs typeface="Times New Roman" pitchFamily="18" charset="0"/>
              </a:rPr>
              <a:t>IMPACT</a:t>
            </a:r>
          </a:p>
          <a:p>
            <a:pPr>
              <a:buNone/>
            </a:pPr>
            <a:endParaRPr lang="en-US" sz="1800" b="1" dirty="0">
              <a:solidFill>
                <a:srgbClr val="C00000"/>
              </a:solidFill>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52400" y="0"/>
            <a:ext cx="8534400" cy="7232749"/>
          </a:xfrm>
          <a:prstGeom prst="rect">
            <a:avLst/>
          </a:prstGeom>
          <a:noFill/>
          <a:ln w="9525">
            <a:noFill/>
            <a:miter lim="800000"/>
            <a:headEnd/>
            <a:tailEnd/>
          </a:ln>
          <a:effectLst/>
        </p:spPr>
        <p:txBody>
          <a:bodyPr>
            <a:spAutoFit/>
          </a:bodyPr>
          <a:lstStyle/>
          <a:p>
            <a:pPr algn="ctr">
              <a:spcBef>
                <a:spcPct val="50000"/>
              </a:spcBef>
            </a:pPr>
            <a:r>
              <a:rPr lang="en-US" sz="1600" b="1" dirty="0" smtClean="0">
                <a:solidFill>
                  <a:srgbClr val="FF0000"/>
                </a:solidFill>
                <a:latin typeface="Times" pitchFamily="18" charset="0"/>
              </a:rPr>
              <a:t>Time Line Showing Crops Grown  Before &amp; After Irrigation Project at </a:t>
            </a:r>
            <a:r>
              <a:rPr lang="en-US" sz="1600" b="1" dirty="0" smtClean="0">
                <a:effectLst>
                  <a:outerShdw blurRad="38100" dist="38100" dir="2700000" algn="tl">
                    <a:srgbClr val="C0C0C0"/>
                  </a:outerShdw>
                </a:effectLst>
                <a:latin typeface="Times" pitchFamily="18" charset="0"/>
              </a:rPr>
              <a:t>Tambewadi  Village, </a:t>
            </a:r>
            <a:r>
              <a:rPr lang="en-US" sz="1600" b="1" dirty="0" err="1" smtClean="0">
                <a:latin typeface="Times" pitchFamily="18" charset="0"/>
              </a:rPr>
              <a:t>Pathardi</a:t>
            </a:r>
            <a:r>
              <a:rPr lang="en-US" sz="1600" b="1" dirty="0" smtClean="0">
                <a:latin typeface="Times" pitchFamily="18" charset="0"/>
              </a:rPr>
              <a:t>  Block, Ahmednagar district, Maharashtra </a:t>
            </a:r>
            <a:r>
              <a:rPr lang="en-US" sz="1600" b="1" dirty="0" smtClean="0">
                <a:latin typeface="Times" pitchFamily="18" charset="0"/>
              </a:rPr>
              <a:t>( study in 2002 &amp; 2010 &amp; Project Started in 2000)</a:t>
            </a:r>
            <a:endParaRPr lang="en-US" sz="1600" b="1" dirty="0" smtClean="0">
              <a:latin typeface="Times" pitchFamily="18" charset="0"/>
            </a:endParaRPr>
          </a:p>
          <a:p>
            <a:pPr algn="just">
              <a:spcBef>
                <a:spcPct val="50000"/>
              </a:spcBef>
            </a:pPr>
            <a:r>
              <a:rPr lang="en-US" b="1" dirty="0" smtClean="0">
                <a:solidFill>
                  <a:schemeClr val="accent2"/>
                </a:solidFill>
                <a:latin typeface="Times" pitchFamily="18" charset="0"/>
              </a:rPr>
              <a:t>Irrigation available</a:t>
            </a:r>
            <a:r>
              <a:rPr lang="en-US" b="1" dirty="0" smtClean="0">
                <a:solidFill>
                  <a:srgbClr val="FF0000"/>
                </a:solidFill>
                <a:latin typeface="Times" pitchFamily="18" charset="0"/>
              </a:rPr>
              <a:t>  </a:t>
            </a:r>
            <a:r>
              <a:rPr lang="en-US" b="1" dirty="0">
                <a:solidFill>
                  <a:srgbClr val="FF0000"/>
                </a:solidFill>
                <a:latin typeface="Times" pitchFamily="18" charset="0"/>
              </a:rPr>
              <a:t>55.88 Ha. (100</a:t>
            </a:r>
            <a:r>
              <a:rPr lang="en-US" b="1" dirty="0" smtClean="0">
                <a:solidFill>
                  <a:srgbClr val="FF0000"/>
                </a:solidFill>
                <a:latin typeface="Times" pitchFamily="18" charset="0"/>
              </a:rPr>
              <a:t>%)</a:t>
            </a:r>
          </a:p>
          <a:p>
            <a:pPr algn="just">
              <a:spcBef>
                <a:spcPct val="50000"/>
              </a:spcBef>
            </a:pPr>
            <a:r>
              <a:rPr lang="en-US" b="1" dirty="0" smtClean="0">
                <a:latin typeface="Times" pitchFamily="18" charset="0"/>
              </a:rPr>
              <a:t>Before Project                                                               After Project </a:t>
            </a:r>
          </a:p>
          <a:p>
            <a:endParaRPr lang="en-US" b="1" dirty="0" smtClean="0">
              <a:solidFill>
                <a:srgbClr val="3333CC"/>
              </a:solidFill>
              <a:latin typeface="Times" pitchFamily="18" charset="0"/>
            </a:endParaRPr>
          </a:p>
          <a:p>
            <a:r>
              <a:rPr lang="en-US" b="1" dirty="0" smtClean="0">
                <a:solidFill>
                  <a:srgbClr val="3333CC"/>
                </a:solidFill>
                <a:latin typeface="Times" pitchFamily="18" charset="0"/>
              </a:rPr>
              <a:t>Kharif :                                                                       </a:t>
            </a:r>
            <a:r>
              <a:rPr lang="en-US" sz="2400" b="1" dirty="0" smtClean="0">
                <a:solidFill>
                  <a:srgbClr val="3333CC"/>
                </a:solidFill>
                <a:latin typeface="Times" pitchFamily="18" charset="0"/>
              </a:rPr>
              <a:t>Kharif : </a:t>
            </a:r>
            <a:endParaRPr lang="en-US" b="1" dirty="0" smtClean="0">
              <a:solidFill>
                <a:srgbClr val="3333CC"/>
              </a:solidFill>
              <a:latin typeface="Times" pitchFamily="18" charset="0"/>
            </a:endParaRPr>
          </a:p>
          <a:p>
            <a:r>
              <a:rPr lang="en-US" b="1" dirty="0" err="1" smtClean="0">
                <a:solidFill>
                  <a:schemeClr val="accent2"/>
                </a:solidFill>
                <a:latin typeface="Times" pitchFamily="18" charset="0"/>
              </a:rPr>
              <a:t>Bajra</a:t>
            </a:r>
            <a:r>
              <a:rPr lang="en-US" b="1" dirty="0" smtClean="0">
                <a:solidFill>
                  <a:schemeClr val="accent2"/>
                </a:solidFill>
                <a:latin typeface="Times" pitchFamily="18" charset="0"/>
              </a:rPr>
              <a:t> , Groundnut		</a:t>
            </a:r>
            <a:r>
              <a:rPr lang="en-US" sz="2000" b="1" dirty="0" smtClean="0">
                <a:solidFill>
                  <a:schemeClr val="accent2"/>
                </a:solidFill>
                <a:latin typeface="Times" pitchFamily="18" charset="0"/>
              </a:rPr>
              <a:t>           </a:t>
            </a:r>
            <a:r>
              <a:rPr lang="en-US" sz="2000" b="1" dirty="0" err="1" smtClean="0">
                <a:solidFill>
                  <a:schemeClr val="accent2"/>
                </a:solidFill>
                <a:latin typeface="Times" pitchFamily="18" charset="0"/>
              </a:rPr>
              <a:t>Groundnut</a:t>
            </a:r>
            <a:r>
              <a:rPr lang="en-US" sz="2000" b="1" dirty="0" smtClean="0">
                <a:solidFill>
                  <a:schemeClr val="accent2"/>
                </a:solidFill>
                <a:latin typeface="Times" pitchFamily="18" charset="0"/>
              </a:rPr>
              <a:t>, </a:t>
            </a:r>
            <a:r>
              <a:rPr lang="en-US" sz="2000" b="1" dirty="0" err="1" smtClean="0">
                <a:solidFill>
                  <a:schemeClr val="accent2"/>
                </a:solidFill>
                <a:latin typeface="Times" pitchFamily="18" charset="0"/>
              </a:rPr>
              <a:t>Dal</a:t>
            </a:r>
            <a:r>
              <a:rPr lang="en-US" sz="2000" b="1" dirty="0" smtClean="0">
                <a:solidFill>
                  <a:schemeClr val="accent2"/>
                </a:solidFill>
                <a:latin typeface="Times" pitchFamily="18" charset="0"/>
              </a:rPr>
              <a:t>, </a:t>
            </a:r>
            <a:r>
              <a:rPr lang="en-US" sz="2000" b="1" dirty="0" err="1" smtClean="0">
                <a:solidFill>
                  <a:schemeClr val="accent2"/>
                </a:solidFill>
                <a:latin typeface="Times" pitchFamily="18" charset="0"/>
              </a:rPr>
              <a:t>Bajra</a:t>
            </a:r>
            <a:r>
              <a:rPr lang="en-US" sz="2000" b="1" dirty="0" smtClean="0">
                <a:solidFill>
                  <a:schemeClr val="accent2"/>
                </a:solidFill>
                <a:latin typeface="Times" pitchFamily="18" charset="0"/>
              </a:rPr>
              <a:t> 	</a:t>
            </a:r>
          </a:p>
          <a:p>
            <a:r>
              <a:rPr lang="en-US" sz="2000" b="1" dirty="0" smtClean="0">
                <a:solidFill>
                  <a:schemeClr val="accent2"/>
                </a:solidFill>
                <a:latin typeface="Times" pitchFamily="18" charset="0"/>
              </a:rPr>
              <a:t>                                                                                     Vegetables etc. </a:t>
            </a:r>
          </a:p>
          <a:p>
            <a:r>
              <a:rPr lang="en-US" b="1" dirty="0" smtClean="0">
                <a:solidFill>
                  <a:schemeClr val="accent2"/>
                </a:solidFill>
                <a:latin typeface="Times" pitchFamily="18" charset="0"/>
              </a:rPr>
              <a:t>		                                                    		</a:t>
            </a:r>
          </a:p>
          <a:p>
            <a:pPr algn="just">
              <a:spcBef>
                <a:spcPct val="50000"/>
              </a:spcBef>
            </a:pPr>
            <a:r>
              <a:rPr lang="en-US" sz="2400" b="1" dirty="0" smtClean="0">
                <a:latin typeface="Times" pitchFamily="18" charset="0"/>
              </a:rPr>
              <a:t>Rabi crops </a:t>
            </a:r>
            <a:r>
              <a:rPr lang="en-US" b="1" dirty="0" smtClean="0">
                <a:solidFill>
                  <a:schemeClr val="accent2"/>
                </a:solidFill>
                <a:latin typeface="Times" pitchFamily="18" charset="0"/>
              </a:rPr>
              <a:t>– </a:t>
            </a:r>
            <a:r>
              <a:rPr lang="en-US" b="1" dirty="0" err="1" smtClean="0">
                <a:solidFill>
                  <a:schemeClr val="accent2"/>
                </a:solidFill>
                <a:latin typeface="Times" pitchFamily="18" charset="0"/>
              </a:rPr>
              <a:t>Jowar</a:t>
            </a:r>
            <a:r>
              <a:rPr lang="en-US" b="1" dirty="0" smtClean="0">
                <a:solidFill>
                  <a:schemeClr val="accent2"/>
                </a:solidFill>
                <a:latin typeface="Times" pitchFamily="18" charset="0"/>
              </a:rPr>
              <a:t>, Onion 	  </a:t>
            </a:r>
            <a:r>
              <a:rPr lang="en-US" sz="3200" b="1" dirty="0" smtClean="0">
                <a:latin typeface="Times" pitchFamily="18" charset="0"/>
              </a:rPr>
              <a:t>Rabi crops </a:t>
            </a:r>
            <a:r>
              <a:rPr lang="en-US" b="1" dirty="0" smtClean="0">
                <a:solidFill>
                  <a:schemeClr val="accent2"/>
                </a:solidFill>
                <a:latin typeface="Times" pitchFamily="18" charset="0"/>
              </a:rPr>
              <a:t>:</a:t>
            </a:r>
            <a:r>
              <a:rPr lang="en-US" sz="2400" b="1" dirty="0" smtClean="0">
                <a:solidFill>
                  <a:schemeClr val="accent2"/>
                </a:solidFill>
                <a:latin typeface="Times" pitchFamily="18" charset="0"/>
              </a:rPr>
              <a:t>Wheat, Vegetables, Onion                                                                                                                         </a:t>
            </a:r>
            <a:r>
              <a:rPr lang="en-US" sz="2000" b="1" dirty="0" smtClean="0">
                <a:latin typeface="Times" pitchFamily="18" charset="0"/>
              </a:rPr>
              <a:t>Other Crops:  NIL                                                </a:t>
            </a:r>
            <a:r>
              <a:rPr lang="en-US" sz="2800" b="1" dirty="0" smtClean="0">
                <a:latin typeface="Times" pitchFamily="18" charset="0"/>
              </a:rPr>
              <a:t>Other Crops: </a:t>
            </a:r>
            <a:endParaRPr lang="en-US" b="1" dirty="0" smtClean="0">
              <a:latin typeface="Times" pitchFamily="18" charset="0"/>
            </a:endParaRPr>
          </a:p>
          <a:p>
            <a:pPr algn="just">
              <a:spcBef>
                <a:spcPct val="50000"/>
              </a:spcBef>
            </a:pPr>
            <a:r>
              <a:rPr lang="en-US" b="1" dirty="0" smtClean="0">
                <a:solidFill>
                  <a:schemeClr val="accent2"/>
                </a:solidFill>
                <a:latin typeface="Times" pitchFamily="18" charset="0"/>
              </a:rPr>
              <a:t>			</a:t>
            </a:r>
            <a:r>
              <a:rPr lang="en-US" b="1" dirty="0" smtClean="0">
                <a:latin typeface="Times" pitchFamily="18" charset="0"/>
              </a:rPr>
              <a:t>                                   </a:t>
            </a:r>
            <a:r>
              <a:rPr lang="en-US" sz="2000" b="1" dirty="0" smtClean="0">
                <a:latin typeface="Times" pitchFamily="18" charset="0"/>
              </a:rPr>
              <a:t>Cash crops: </a:t>
            </a:r>
            <a:r>
              <a:rPr lang="en-US" sz="2400" b="1" dirty="0" smtClean="0">
                <a:solidFill>
                  <a:schemeClr val="accent2"/>
                </a:solidFill>
                <a:latin typeface="Times" pitchFamily="18" charset="0"/>
              </a:rPr>
              <a:t>Sugarcane 	</a:t>
            </a:r>
            <a:endParaRPr lang="en-US" b="1" dirty="0" smtClean="0">
              <a:solidFill>
                <a:schemeClr val="accent2"/>
              </a:solidFill>
              <a:latin typeface="Times" pitchFamily="18" charset="0"/>
            </a:endParaRPr>
          </a:p>
          <a:p>
            <a:pPr algn="just">
              <a:spcBef>
                <a:spcPct val="50000"/>
              </a:spcBef>
            </a:pPr>
            <a:r>
              <a:rPr lang="en-US" b="1" dirty="0" smtClean="0">
                <a:solidFill>
                  <a:schemeClr val="accent2"/>
                </a:solidFill>
                <a:latin typeface="Times" pitchFamily="18" charset="0"/>
              </a:rPr>
              <a:t>					    </a:t>
            </a:r>
            <a:r>
              <a:rPr lang="en-US" b="1" dirty="0" smtClean="0">
                <a:latin typeface="Times" pitchFamily="18" charset="0"/>
              </a:rPr>
              <a:t>Horticulture</a:t>
            </a:r>
            <a:r>
              <a:rPr lang="en-US" b="1" dirty="0" smtClean="0">
                <a:solidFill>
                  <a:schemeClr val="accent2"/>
                </a:solidFill>
                <a:latin typeface="Times" pitchFamily="18" charset="0"/>
              </a:rPr>
              <a:t>:  </a:t>
            </a:r>
            <a:r>
              <a:rPr lang="en-US" sz="2400" b="1" dirty="0" smtClean="0">
                <a:solidFill>
                  <a:schemeClr val="accent2"/>
                </a:solidFill>
                <a:latin typeface="Times" pitchFamily="18" charset="0"/>
              </a:rPr>
              <a:t>Banana,</a:t>
            </a:r>
            <a:endParaRPr lang="en-US" b="1" dirty="0" smtClean="0">
              <a:solidFill>
                <a:schemeClr val="accent2"/>
              </a:solidFill>
              <a:latin typeface="Times" pitchFamily="18" charset="0"/>
            </a:endParaRPr>
          </a:p>
          <a:p>
            <a:pPr algn="just">
              <a:spcBef>
                <a:spcPct val="50000"/>
              </a:spcBef>
            </a:pPr>
            <a:r>
              <a:rPr lang="en-US" b="1" dirty="0" smtClean="0">
                <a:solidFill>
                  <a:schemeClr val="accent2"/>
                </a:solidFill>
                <a:latin typeface="Times" pitchFamily="18" charset="0"/>
              </a:rPr>
              <a:t>					    </a:t>
            </a:r>
            <a:r>
              <a:rPr lang="en-US" sz="2400" b="1" dirty="0" smtClean="0">
                <a:solidFill>
                  <a:schemeClr val="accent2"/>
                </a:solidFill>
                <a:latin typeface="Times" pitchFamily="18" charset="0"/>
              </a:rPr>
              <a:t>Pomegranate</a:t>
            </a:r>
            <a:endParaRPr lang="en-US" b="1" dirty="0" smtClean="0">
              <a:solidFill>
                <a:schemeClr val="accent2"/>
              </a:solidFill>
              <a:latin typeface="Times" pitchFamily="18" charset="0"/>
            </a:endParaRPr>
          </a:p>
          <a:p>
            <a:pPr algn="just">
              <a:spcBef>
                <a:spcPct val="50000"/>
              </a:spcBef>
            </a:pPr>
            <a:endParaRPr lang="en-US" b="1" dirty="0" smtClean="0">
              <a:solidFill>
                <a:schemeClr val="accent2"/>
              </a:solidFill>
              <a:latin typeface="Times New Roman" pitchFamily="18" charset="0"/>
            </a:endParaRPr>
          </a:p>
          <a:p>
            <a:pPr algn="just">
              <a:spcBef>
                <a:spcPct val="50000"/>
              </a:spcBef>
            </a:pPr>
            <a:endParaRPr lang="en-US" b="1" dirty="0">
              <a:solidFill>
                <a:schemeClr val="accent2"/>
              </a:solidFill>
              <a:latin typeface="Times New Roman" pitchFamily="18" charset="0"/>
            </a:endParaRPr>
          </a:p>
        </p:txBody>
      </p:sp>
      <p:cxnSp>
        <p:nvCxnSpPr>
          <p:cNvPr id="4" name="Straight Connector 3"/>
          <p:cNvCxnSpPr/>
          <p:nvPr/>
        </p:nvCxnSpPr>
        <p:spPr>
          <a:xfrm>
            <a:off x="381000" y="1295400"/>
            <a:ext cx="853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457200" y="3124200"/>
            <a:ext cx="85344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33400" y="6781800"/>
            <a:ext cx="8610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81000" y="1524000"/>
            <a:ext cx="85344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028700" y="4076700"/>
            <a:ext cx="50292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3390900" y="6667500"/>
            <a:ext cx="381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300" b="1" u="sng" dirty="0" smtClean="0">
                <a:latin typeface="Times New Roman" pitchFamily="18" charset="0"/>
                <a:cs typeface="Times New Roman" pitchFamily="18" charset="0"/>
              </a:rPr>
              <a:t>Village: </a:t>
            </a:r>
            <a:r>
              <a:rPr lang="en-US" sz="1300" b="1" u="sng" dirty="0" err="1" smtClean="0">
                <a:latin typeface="Times New Roman" pitchFamily="18" charset="0"/>
                <a:cs typeface="Times New Roman" pitchFamily="18" charset="0"/>
              </a:rPr>
              <a:t>Machina</a:t>
            </a:r>
            <a:r>
              <a:rPr lang="en-US" sz="1300" b="1" u="sng" dirty="0" smtClean="0">
                <a:latin typeface="Times New Roman" pitchFamily="18" charset="0"/>
                <a:cs typeface="Times New Roman" pitchFamily="18" charset="0"/>
              </a:rPr>
              <a:t>, </a:t>
            </a:r>
            <a:r>
              <a:rPr lang="en-US" sz="1300" b="1" u="sng" dirty="0" err="1" smtClean="0">
                <a:latin typeface="Times New Roman" pitchFamily="18" charset="0"/>
                <a:cs typeface="Times New Roman" pitchFamily="18" charset="0"/>
              </a:rPr>
              <a:t>Taluk</a:t>
            </a:r>
            <a:r>
              <a:rPr lang="en-US" sz="1300" b="1" u="sng" dirty="0" smtClean="0">
                <a:latin typeface="Times New Roman" pitchFamily="18" charset="0"/>
                <a:cs typeface="Times New Roman" pitchFamily="18" charset="0"/>
              </a:rPr>
              <a:t> – </a:t>
            </a:r>
            <a:r>
              <a:rPr lang="en-US" sz="1300" b="1" u="sng" dirty="0" err="1" smtClean="0">
                <a:latin typeface="Times New Roman" pitchFamily="18" charset="0"/>
                <a:cs typeface="Times New Roman" pitchFamily="18" charset="0"/>
              </a:rPr>
              <a:t>Belthangady</a:t>
            </a:r>
            <a:r>
              <a:rPr lang="en-US" sz="1300" b="1" u="sng" dirty="0" smtClean="0">
                <a:latin typeface="Times New Roman" pitchFamily="18" charset="0"/>
                <a:cs typeface="Times New Roman" pitchFamily="18" charset="0"/>
              </a:rPr>
              <a:t> </a:t>
            </a:r>
            <a:br>
              <a:rPr lang="en-US" sz="1300" b="1" u="sng" dirty="0" smtClean="0">
                <a:latin typeface="Times New Roman" pitchFamily="18" charset="0"/>
                <a:cs typeface="Times New Roman" pitchFamily="18" charset="0"/>
              </a:rPr>
            </a:br>
            <a:r>
              <a:rPr lang="en-US" sz="1300" b="1" dirty="0" smtClean="0">
                <a:latin typeface="Times New Roman" pitchFamily="18" charset="0"/>
                <a:cs typeface="Times New Roman" pitchFamily="18" charset="0"/>
              </a:rPr>
              <a:t>PBG: </a:t>
            </a:r>
            <a:r>
              <a:rPr lang="en-US" sz="1300" b="1" dirty="0" err="1" smtClean="0">
                <a:latin typeface="Times New Roman" pitchFamily="18" charset="0"/>
                <a:cs typeface="Times New Roman" pitchFamily="18" charset="0"/>
              </a:rPr>
              <a:t>Marakkada</a:t>
            </a:r>
            <a:r>
              <a:rPr lang="en-US" sz="1300" b="1" dirty="0" smtClean="0">
                <a:latin typeface="Times New Roman" pitchFamily="18" charset="0"/>
                <a:cs typeface="Times New Roman" pitchFamily="18" charset="0"/>
              </a:rPr>
              <a:t> B;   No. of members :  5 ; Age of the SHG:12 Years</a:t>
            </a:r>
            <a:br>
              <a:rPr lang="en-US" sz="1300" b="1" dirty="0" smtClean="0">
                <a:latin typeface="Times New Roman" pitchFamily="18" charset="0"/>
                <a:cs typeface="Times New Roman" pitchFamily="18" charset="0"/>
              </a:rPr>
            </a:br>
            <a:r>
              <a:rPr lang="en-US" sz="1300" b="1" dirty="0" smtClean="0">
                <a:latin typeface="Times New Roman" pitchFamily="18" charset="0"/>
                <a:cs typeface="Times New Roman" pitchFamily="18" charset="0"/>
              </a:rPr>
              <a:t>Savings of the members                      :              Rs. 35,380.00</a:t>
            </a:r>
            <a:br>
              <a:rPr lang="en-US" sz="1300" b="1" dirty="0" smtClean="0">
                <a:latin typeface="Times New Roman" pitchFamily="18" charset="0"/>
                <a:cs typeface="Times New Roman" pitchFamily="18" charset="0"/>
              </a:rPr>
            </a:br>
            <a:r>
              <a:rPr lang="en-US" sz="1300" b="1" dirty="0" smtClean="0">
                <a:latin typeface="Times New Roman" pitchFamily="18" charset="0"/>
                <a:cs typeface="Times New Roman" pitchFamily="18" charset="0"/>
              </a:rPr>
              <a:t>No. of labour sharing day                    :              3219</a:t>
            </a:r>
            <a:r>
              <a:rPr lang="en-US" sz="1300" dirty="0" smtClean="0">
                <a:latin typeface="Times New Roman" pitchFamily="18" charset="0"/>
                <a:cs typeface="Times New Roman" pitchFamily="18" charset="0"/>
              </a:rPr>
              <a:t/>
            </a:r>
            <a:br>
              <a:rPr lang="en-US" sz="1300" dirty="0" smtClean="0">
                <a:latin typeface="Times New Roman" pitchFamily="18" charset="0"/>
                <a:cs typeface="Times New Roman" pitchFamily="18" charset="0"/>
              </a:rPr>
            </a:br>
            <a:r>
              <a:rPr lang="en-US" sz="1300" b="1" dirty="0" smtClean="0">
                <a:latin typeface="Times New Roman" pitchFamily="18" charset="0"/>
                <a:cs typeface="Times New Roman" pitchFamily="18" charset="0"/>
              </a:rPr>
              <a:t>Value of labour shared</a:t>
            </a:r>
            <a:r>
              <a:rPr lang="en-US" sz="1300" dirty="0" smtClean="0">
                <a:latin typeface="Times New Roman" pitchFamily="18" charset="0"/>
                <a:cs typeface="Times New Roman" pitchFamily="18" charset="0"/>
              </a:rPr>
              <a:t>:              </a:t>
            </a:r>
            <a:r>
              <a:rPr lang="en-US" sz="1300" b="1" dirty="0" smtClean="0">
                <a:latin typeface="Times New Roman" pitchFamily="18" charset="0"/>
                <a:cs typeface="Times New Roman" pitchFamily="18" charset="0"/>
              </a:rPr>
              <a:t>Rs. 2,41,425.00</a:t>
            </a: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endParaRPr lang="en-US" sz="1800" b="1"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152400" y="2057400"/>
          <a:ext cx="8305802" cy="4730848"/>
        </p:xfrm>
        <a:graphic>
          <a:graphicData uri="http://schemas.openxmlformats.org/drawingml/2006/table">
            <a:tbl>
              <a:tblPr firstRow="1" bandRow="1">
                <a:tableStyleId>{5C22544A-7EE6-4342-B048-85BDC9FD1C3A}</a:tableStyleId>
              </a:tblPr>
              <a:tblGrid>
                <a:gridCol w="1397118"/>
                <a:gridCol w="1397118"/>
                <a:gridCol w="1397118"/>
                <a:gridCol w="1397118"/>
                <a:gridCol w="1397118"/>
                <a:gridCol w="1320212"/>
              </a:tblGrid>
              <a:tr h="574752">
                <a:tc>
                  <a:txBody>
                    <a:bodyPr/>
                    <a:lstStyle/>
                    <a:p>
                      <a:pPr marL="0" marR="0">
                        <a:lnSpc>
                          <a:spcPct val="150000"/>
                        </a:lnSpc>
                        <a:spcBef>
                          <a:spcPts val="0"/>
                        </a:spcBef>
                        <a:spcAft>
                          <a:spcPts val="0"/>
                        </a:spcAft>
                      </a:pPr>
                      <a:r>
                        <a:rPr lang="en-US" sz="1400" b="1" dirty="0">
                          <a:latin typeface="Times New Roman"/>
                          <a:ea typeface="Calibri"/>
                          <a:cs typeface="Times New Roman"/>
                        </a:rPr>
                        <a:t>Sl. No.</a:t>
                      </a:r>
                      <a:endParaRPr lang="en-US" sz="1200" b="1" dirty="0">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400" b="1" dirty="0">
                          <a:latin typeface="Times New Roman"/>
                          <a:ea typeface="Calibri"/>
                          <a:cs typeface="Times New Roman"/>
                        </a:rPr>
                        <a:t>Name of the member</a:t>
                      </a:r>
                      <a:endParaRPr lang="en-US" sz="1200" b="1" dirty="0">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400" b="1" dirty="0">
                          <a:latin typeface="Times New Roman"/>
                          <a:ea typeface="Calibri"/>
                          <a:cs typeface="Times New Roman"/>
                        </a:rPr>
                        <a:t>Land owned (Acres)</a:t>
                      </a:r>
                      <a:endParaRPr lang="en-US" sz="1200" b="1" dirty="0">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400" b="1" dirty="0">
                          <a:latin typeface="Times New Roman"/>
                          <a:ea typeface="Calibri"/>
                          <a:cs typeface="Times New Roman"/>
                        </a:rPr>
                        <a:t>Crops grown</a:t>
                      </a:r>
                      <a:endParaRPr lang="en-US" sz="1200" b="1" dirty="0">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400" b="1" dirty="0">
                          <a:latin typeface="Times New Roman"/>
                          <a:ea typeface="Calibri"/>
                          <a:cs typeface="Times New Roman"/>
                        </a:rPr>
                        <a:t>Loan availed (Rs.)</a:t>
                      </a:r>
                      <a:endParaRPr lang="en-US" sz="1200" b="1" dirty="0">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400" b="1" dirty="0">
                          <a:latin typeface="Times New Roman"/>
                          <a:ea typeface="Calibri"/>
                          <a:cs typeface="Times New Roman"/>
                        </a:rPr>
                        <a:t>Purpose of the loan</a:t>
                      </a:r>
                      <a:endParaRPr lang="en-US" sz="1200" b="1" dirty="0">
                        <a:latin typeface="Calibri"/>
                        <a:ea typeface="Calibri"/>
                        <a:cs typeface="Times New Roman"/>
                      </a:endParaRPr>
                    </a:p>
                  </a:txBody>
                  <a:tcPr marL="68580" marR="68580" marT="0" marB="0"/>
                </a:tc>
              </a:tr>
              <a:tr h="1416851">
                <a:tc>
                  <a:txBody>
                    <a:bodyPr/>
                    <a:lstStyle/>
                    <a:p>
                      <a:pPr marL="0" marR="0">
                        <a:spcBef>
                          <a:spcPts val="0"/>
                        </a:spcBef>
                        <a:spcAft>
                          <a:spcPts val="0"/>
                        </a:spcAft>
                      </a:pPr>
                      <a:r>
                        <a:rPr lang="en-US" sz="1200" b="1">
                          <a:latin typeface="Times New Roman"/>
                          <a:ea typeface="Calibri"/>
                          <a:cs typeface="Times New Roman"/>
                        </a:rPr>
                        <a:t>1.</a:t>
                      </a:r>
                      <a:endParaRPr lang="en-US" sz="1200" b="1">
                        <a:latin typeface="Calibri"/>
                        <a:ea typeface="Calibri"/>
                        <a:cs typeface="Times New Roman"/>
                      </a:endParaRPr>
                    </a:p>
                  </a:txBody>
                  <a:tcPr marL="68580" marR="68580" marT="0" marB="0"/>
                </a:tc>
                <a:tc>
                  <a:txBody>
                    <a:bodyPr/>
                    <a:lstStyle/>
                    <a:p>
                      <a:pPr marL="0" marR="0">
                        <a:spcBef>
                          <a:spcPts val="0"/>
                        </a:spcBef>
                        <a:spcAft>
                          <a:spcPts val="0"/>
                        </a:spcAft>
                      </a:pPr>
                      <a:r>
                        <a:rPr lang="en-US" sz="1200" b="1" dirty="0" err="1">
                          <a:latin typeface="Times New Roman"/>
                          <a:ea typeface="Calibri"/>
                          <a:cs typeface="Times New Roman"/>
                        </a:rPr>
                        <a:t>Dombayya</a:t>
                      </a:r>
                      <a:r>
                        <a:rPr lang="en-US" sz="1200" b="1" dirty="0">
                          <a:latin typeface="Times New Roman"/>
                          <a:ea typeface="Calibri"/>
                          <a:cs typeface="Times New Roman"/>
                        </a:rPr>
                        <a:t> </a:t>
                      </a:r>
                      <a:r>
                        <a:rPr lang="en-US" sz="1200" b="1" dirty="0" err="1">
                          <a:latin typeface="Times New Roman"/>
                          <a:ea typeface="Calibri"/>
                          <a:cs typeface="Times New Roman"/>
                        </a:rPr>
                        <a:t>sherigar</a:t>
                      </a:r>
                      <a:endParaRPr lang="en-US" sz="1200" b="1" dirty="0">
                        <a:latin typeface="Calibri"/>
                        <a:ea typeface="Calibri"/>
                        <a:cs typeface="Times New Roman"/>
                      </a:endParaRPr>
                    </a:p>
                  </a:txBody>
                  <a:tcPr marL="68580" marR="68580" marT="0" marB="0"/>
                </a:tc>
                <a:tc>
                  <a:txBody>
                    <a:bodyPr/>
                    <a:lstStyle/>
                    <a:p>
                      <a:pPr marL="0" marR="0">
                        <a:spcBef>
                          <a:spcPts val="0"/>
                        </a:spcBef>
                        <a:spcAft>
                          <a:spcPts val="0"/>
                        </a:spcAft>
                      </a:pPr>
                      <a:r>
                        <a:rPr lang="en-US" sz="1200" b="1" dirty="0">
                          <a:latin typeface="Times New Roman"/>
                          <a:ea typeface="Calibri"/>
                          <a:cs typeface="Times New Roman"/>
                        </a:rPr>
                        <a:t>5</a:t>
                      </a:r>
                      <a:endParaRPr lang="en-US" sz="1200" b="1" dirty="0">
                        <a:latin typeface="Calibri"/>
                        <a:ea typeface="Calibri"/>
                        <a:cs typeface="Times New Roman"/>
                      </a:endParaRPr>
                    </a:p>
                  </a:txBody>
                  <a:tcPr marL="68580" marR="68580" marT="0" marB="0"/>
                </a:tc>
                <a:tc>
                  <a:txBody>
                    <a:bodyPr/>
                    <a:lstStyle/>
                    <a:p>
                      <a:pPr marL="0" marR="0">
                        <a:spcBef>
                          <a:spcPts val="0"/>
                        </a:spcBef>
                        <a:spcAft>
                          <a:spcPts val="0"/>
                        </a:spcAft>
                      </a:pPr>
                      <a:r>
                        <a:rPr lang="en-US" sz="1200" b="1" dirty="0">
                          <a:latin typeface="Times New Roman"/>
                          <a:ea typeface="Calibri"/>
                          <a:cs typeface="Times New Roman"/>
                        </a:rPr>
                        <a:t>Areca nut, coconut, cashew, vegetables</a:t>
                      </a:r>
                      <a:endParaRPr lang="en-US" sz="1200" b="1" dirty="0">
                        <a:latin typeface="Calibri"/>
                        <a:ea typeface="Calibri"/>
                        <a:cs typeface="Times New Roman"/>
                      </a:endParaRPr>
                    </a:p>
                  </a:txBody>
                  <a:tcPr marL="68580" marR="68580" marT="0" marB="0"/>
                </a:tc>
                <a:tc>
                  <a:txBody>
                    <a:bodyPr/>
                    <a:lstStyle/>
                    <a:p>
                      <a:pPr marL="0" marR="0">
                        <a:spcBef>
                          <a:spcPts val="0"/>
                        </a:spcBef>
                        <a:spcAft>
                          <a:spcPts val="0"/>
                        </a:spcAft>
                      </a:pPr>
                      <a:r>
                        <a:rPr lang="en-US" sz="1200" b="1" dirty="0">
                          <a:latin typeface="Times New Roman"/>
                          <a:ea typeface="Calibri"/>
                          <a:cs typeface="Times New Roman"/>
                        </a:rPr>
                        <a:t>99,000.00</a:t>
                      </a:r>
                      <a:endParaRPr lang="en-US" sz="1200" b="1" dirty="0">
                        <a:latin typeface="Calibri"/>
                        <a:ea typeface="Calibri"/>
                        <a:cs typeface="Times New Roman"/>
                      </a:endParaRPr>
                    </a:p>
                  </a:txBody>
                  <a:tcPr marL="68580" marR="68580" marT="0" marB="0"/>
                </a:tc>
                <a:tc>
                  <a:txBody>
                    <a:bodyPr/>
                    <a:lstStyle/>
                    <a:p>
                      <a:pPr marL="0" marR="0">
                        <a:spcBef>
                          <a:spcPts val="0"/>
                        </a:spcBef>
                        <a:spcAft>
                          <a:spcPts val="0"/>
                        </a:spcAft>
                      </a:pPr>
                      <a:r>
                        <a:rPr lang="en-US" sz="1200" b="1" dirty="0">
                          <a:latin typeface="Times New Roman"/>
                          <a:ea typeface="Calibri"/>
                          <a:cs typeface="Times New Roman"/>
                        </a:rPr>
                        <a:t>Solar lamp purchase, house repair, areca nut, repayment of loans, Education (Tailoring)</a:t>
                      </a:r>
                      <a:endParaRPr lang="en-US" sz="1200" b="1" dirty="0">
                        <a:latin typeface="Calibri"/>
                        <a:ea typeface="Calibri"/>
                        <a:cs typeface="Times New Roman"/>
                      </a:endParaRPr>
                    </a:p>
                  </a:txBody>
                  <a:tcPr marL="68580" marR="68580" marT="0" marB="0"/>
                </a:tc>
              </a:tr>
              <a:tr h="531319">
                <a:tc>
                  <a:txBody>
                    <a:bodyPr/>
                    <a:lstStyle/>
                    <a:p>
                      <a:pPr marL="0" marR="0">
                        <a:spcBef>
                          <a:spcPts val="0"/>
                        </a:spcBef>
                        <a:spcAft>
                          <a:spcPts val="0"/>
                        </a:spcAft>
                      </a:pPr>
                      <a:r>
                        <a:rPr lang="en-US" sz="1200" b="1">
                          <a:latin typeface="Times New Roman"/>
                          <a:ea typeface="Calibri"/>
                          <a:cs typeface="Times New Roman"/>
                        </a:rPr>
                        <a:t>2.</a:t>
                      </a:r>
                      <a:endParaRPr lang="en-US" sz="1200" b="1">
                        <a:latin typeface="Calibri"/>
                        <a:ea typeface="Calibri"/>
                        <a:cs typeface="Times New Roman"/>
                      </a:endParaRPr>
                    </a:p>
                  </a:txBody>
                  <a:tcPr marL="68580" marR="68580" marT="0" marB="0"/>
                </a:tc>
                <a:tc>
                  <a:txBody>
                    <a:bodyPr/>
                    <a:lstStyle/>
                    <a:p>
                      <a:pPr marL="0" marR="0">
                        <a:spcBef>
                          <a:spcPts val="0"/>
                        </a:spcBef>
                        <a:spcAft>
                          <a:spcPts val="0"/>
                        </a:spcAft>
                      </a:pPr>
                      <a:r>
                        <a:rPr lang="en-US" sz="1200" b="1">
                          <a:latin typeface="Times New Roman"/>
                          <a:ea typeface="Calibri"/>
                          <a:cs typeface="Times New Roman"/>
                        </a:rPr>
                        <a:t>Monappa Gowda</a:t>
                      </a:r>
                      <a:endParaRPr lang="en-US" sz="1200" b="1">
                        <a:latin typeface="Calibri"/>
                        <a:ea typeface="Calibri"/>
                        <a:cs typeface="Times New Roman"/>
                      </a:endParaRPr>
                    </a:p>
                  </a:txBody>
                  <a:tcPr marL="68580" marR="68580" marT="0" marB="0"/>
                </a:tc>
                <a:tc>
                  <a:txBody>
                    <a:bodyPr/>
                    <a:lstStyle/>
                    <a:p>
                      <a:pPr marL="0" marR="0">
                        <a:spcBef>
                          <a:spcPts val="0"/>
                        </a:spcBef>
                        <a:spcAft>
                          <a:spcPts val="0"/>
                        </a:spcAft>
                      </a:pPr>
                      <a:r>
                        <a:rPr lang="en-US" sz="1200" b="1">
                          <a:latin typeface="Times New Roman"/>
                          <a:ea typeface="Calibri"/>
                          <a:cs typeface="Times New Roman"/>
                        </a:rPr>
                        <a:t>2.5</a:t>
                      </a:r>
                      <a:endParaRPr lang="en-US" sz="1200" b="1">
                        <a:latin typeface="Calibri"/>
                        <a:ea typeface="Calibri"/>
                        <a:cs typeface="Times New Roman"/>
                      </a:endParaRPr>
                    </a:p>
                  </a:txBody>
                  <a:tcPr marL="68580" marR="68580" marT="0" marB="0"/>
                </a:tc>
                <a:tc>
                  <a:txBody>
                    <a:bodyPr/>
                    <a:lstStyle/>
                    <a:p>
                      <a:pPr marL="0" marR="0">
                        <a:spcBef>
                          <a:spcPts val="0"/>
                        </a:spcBef>
                        <a:spcAft>
                          <a:spcPts val="0"/>
                        </a:spcAft>
                      </a:pPr>
                      <a:r>
                        <a:rPr lang="en-US" sz="1200" b="1" dirty="0">
                          <a:latin typeface="Times New Roman"/>
                          <a:ea typeface="Calibri"/>
                          <a:cs typeface="Times New Roman"/>
                        </a:rPr>
                        <a:t>Areca nut, coconut, Vegetables</a:t>
                      </a:r>
                      <a:endParaRPr lang="en-US" sz="1200" b="1" dirty="0">
                        <a:latin typeface="Calibri"/>
                        <a:ea typeface="Calibri"/>
                        <a:cs typeface="Times New Roman"/>
                      </a:endParaRPr>
                    </a:p>
                  </a:txBody>
                  <a:tcPr marL="68580" marR="68580" marT="0" marB="0"/>
                </a:tc>
                <a:tc>
                  <a:txBody>
                    <a:bodyPr/>
                    <a:lstStyle/>
                    <a:p>
                      <a:pPr marL="0" marR="0">
                        <a:spcBef>
                          <a:spcPts val="0"/>
                        </a:spcBef>
                        <a:spcAft>
                          <a:spcPts val="0"/>
                        </a:spcAft>
                      </a:pPr>
                      <a:r>
                        <a:rPr lang="en-US" sz="1200" b="1">
                          <a:latin typeface="Times New Roman"/>
                          <a:ea typeface="Calibri"/>
                          <a:cs typeface="Times New Roman"/>
                        </a:rPr>
                        <a:t>26,000.00</a:t>
                      </a:r>
                      <a:endParaRPr lang="en-US" sz="1200" b="1">
                        <a:latin typeface="Calibri"/>
                        <a:ea typeface="Calibri"/>
                        <a:cs typeface="Times New Roman"/>
                      </a:endParaRPr>
                    </a:p>
                  </a:txBody>
                  <a:tcPr marL="68580" marR="68580" marT="0" marB="0"/>
                </a:tc>
                <a:tc>
                  <a:txBody>
                    <a:bodyPr/>
                    <a:lstStyle/>
                    <a:p>
                      <a:pPr marL="0" marR="0">
                        <a:spcBef>
                          <a:spcPts val="0"/>
                        </a:spcBef>
                        <a:spcAft>
                          <a:spcPts val="0"/>
                        </a:spcAft>
                      </a:pPr>
                      <a:r>
                        <a:rPr lang="en-US" sz="1200" b="1" dirty="0">
                          <a:latin typeface="Times New Roman"/>
                          <a:ea typeface="Calibri"/>
                          <a:cs typeface="Times New Roman"/>
                        </a:rPr>
                        <a:t>Piggery, house repair, loans repayment</a:t>
                      </a:r>
                      <a:endParaRPr lang="en-US" sz="1200" b="1" dirty="0">
                        <a:latin typeface="Calibri"/>
                        <a:ea typeface="Calibri"/>
                        <a:cs typeface="Times New Roman"/>
                      </a:endParaRPr>
                    </a:p>
                  </a:txBody>
                  <a:tcPr marL="68580" marR="68580" marT="0" marB="0"/>
                </a:tc>
              </a:tr>
              <a:tr h="531319">
                <a:tc>
                  <a:txBody>
                    <a:bodyPr/>
                    <a:lstStyle/>
                    <a:p>
                      <a:pPr marL="0" marR="0">
                        <a:spcBef>
                          <a:spcPts val="0"/>
                        </a:spcBef>
                        <a:spcAft>
                          <a:spcPts val="0"/>
                        </a:spcAft>
                      </a:pPr>
                      <a:r>
                        <a:rPr lang="en-US" sz="1200" b="1">
                          <a:latin typeface="Times New Roman"/>
                          <a:ea typeface="Calibri"/>
                          <a:cs typeface="Times New Roman"/>
                        </a:rPr>
                        <a:t>3.</a:t>
                      </a:r>
                      <a:endParaRPr lang="en-US" sz="1200" b="1">
                        <a:latin typeface="Calibri"/>
                        <a:ea typeface="Calibri"/>
                        <a:cs typeface="Times New Roman"/>
                      </a:endParaRPr>
                    </a:p>
                  </a:txBody>
                  <a:tcPr marL="68580" marR="68580" marT="0" marB="0"/>
                </a:tc>
                <a:tc>
                  <a:txBody>
                    <a:bodyPr/>
                    <a:lstStyle/>
                    <a:p>
                      <a:pPr marL="0" marR="0">
                        <a:spcBef>
                          <a:spcPts val="0"/>
                        </a:spcBef>
                        <a:spcAft>
                          <a:spcPts val="0"/>
                        </a:spcAft>
                      </a:pPr>
                      <a:r>
                        <a:rPr lang="en-US" sz="1200" b="1">
                          <a:latin typeface="Times New Roman"/>
                          <a:ea typeface="Calibri"/>
                          <a:cs typeface="Times New Roman"/>
                        </a:rPr>
                        <a:t>Sundara Poojari</a:t>
                      </a:r>
                      <a:endParaRPr lang="en-US" sz="1200" b="1">
                        <a:latin typeface="Calibri"/>
                        <a:ea typeface="Calibri"/>
                        <a:cs typeface="Times New Roman"/>
                      </a:endParaRPr>
                    </a:p>
                  </a:txBody>
                  <a:tcPr marL="68580" marR="68580" marT="0" marB="0"/>
                </a:tc>
                <a:tc>
                  <a:txBody>
                    <a:bodyPr/>
                    <a:lstStyle/>
                    <a:p>
                      <a:pPr marL="0" marR="0">
                        <a:spcBef>
                          <a:spcPts val="0"/>
                        </a:spcBef>
                        <a:spcAft>
                          <a:spcPts val="0"/>
                        </a:spcAft>
                      </a:pPr>
                      <a:r>
                        <a:rPr lang="en-US" sz="1200" b="1">
                          <a:latin typeface="Times New Roman"/>
                          <a:ea typeface="Calibri"/>
                          <a:cs typeface="Times New Roman"/>
                        </a:rPr>
                        <a:t>2</a:t>
                      </a:r>
                      <a:endParaRPr lang="en-US" sz="1200" b="1">
                        <a:latin typeface="Calibri"/>
                        <a:ea typeface="Calibri"/>
                        <a:cs typeface="Times New Roman"/>
                      </a:endParaRPr>
                    </a:p>
                  </a:txBody>
                  <a:tcPr marL="68580" marR="68580" marT="0" marB="0"/>
                </a:tc>
                <a:tc>
                  <a:txBody>
                    <a:bodyPr/>
                    <a:lstStyle/>
                    <a:p>
                      <a:pPr marL="0" marR="0">
                        <a:spcBef>
                          <a:spcPts val="0"/>
                        </a:spcBef>
                        <a:spcAft>
                          <a:spcPts val="0"/>
                        </a:spcAft>
                      </a:pPr>
                      <a:r>
                        <a:rPr lang="en-US" sz="1200" b="1" dirty="0">
                          <a:latin typeface="Times New Roman"/>
                          <a:ea typeface="Calibri"/>
                          <a:cs typeface="Times New Roman"/>
                        </a:rPr>
                        <a:t>Areca nut, coconut, vegetables</a:t>
                      </a:r>
                      <a:endParaRPr lang="en-US" sz="1200" b="1" dirty="0">
                        <a:latin typeface="Calibri"/>
                        <a:ea typeface="Calibri"/>
                        <a:cs typeface="Times New Roman"/>
                      </a:endParaRPr>
                    </a:p>
                  </a:txBody>
                  <a:tcPr marL="68580" marR="68580" marT="0" marB="0"/>
                </a:tc>
                <a:tc>
                  <a:txBody>
                    <a:bodyPr/>
                    <a:lstStyle/>
                    <a:p>
                      <a:pPr marL="0" marR="0">
                        <a:spcBef>
                          <a:spcPts val="0"/>
                        </a:spcBef>
                        <a:spcAft>
                          <a:spcPts val="0"/>
                        </a:spcAft>
                      </a:pPr>
                      <a:r>
                        <a:rPr lang="en-US" sz="1200" b="1">
                          <a:latin typeface="Times New Roman"/>
                          <a:ea typeface="Calibri"/>
                          <a:cs typeface="Times New Roman"/>
                        </a:rPr>
                        <a:t>30,000.00</a:t>
                      </a:r>
                      <a:endParaRPr lang="en-US" sz="1200" b="1">
                        <a:latin typeface="Calibri"/>
                        <a:ea typeface="Calibri"/>
                        <a:cs typeface="Times New Roman"/>
                      </a:endParaRPr>
                    </a:p>
                  </a:txBody>
                  <a:tcPr marL="68580" marR="68580" marT="0" marB="0"/>
                </a:tc>
                <a:tc>
                  <a:txBody>
                    <a:bodyPr/>
                    <a:lstStyle/>
                    <a:p>
                      <a:pPr marL="0" marR="0">
                        <a:spcBef>
                          <a:spcPts val="0"/>
                        </a:spcBef>
                        <a:spcAft>
                          <a:spcPts val="0"/>
                        </a:spcAft>
                      </a:pPr>
                      <a:r>
                        <a:rPr lang="en-US" sz="1200" b="1" dirty="0">
                          <a:latin typeface="Times New Roman"/>
                          <a:ea typeface="Calibri"/>
                          <a:cs typeface="Times New Roman"/>
                        </a:rPr>
                        <a:t>Pump purchase, Jeep purchase</a:t>
                      </a:r>
                      <a:endParaRPr lang="en-US" sz="1200" b="1" dirty="0">
                        <a:latin typeface="Calibri"/>
                        <a:ea typeface="Calibri"/>
                        <a:cs typeface="Times New Roman"/>
                      </a:endParaRPr>
                    </a:p>
                  </a:txBody>
                  <a:tcPr marL="68580" marR="68580" marT="0" marB="0"/>
                </a:tc>
              </a:tr>
              <a:tr h="885532">
                <a:tc>
                  <a:txBody>
                    <a:bodyPr/>
                    <a:lstStyle/>
                    <a:p>
                      <a:pPr marL="0" marR="0">
                        <a:spcBef>
                          <a:spcPts val="0"/>
                        </a:spcBef>
                        <a:spcAft>
                          <a:spcPts val="0"/>
                        </a:spcAft>
                      </a:pPr>
                      <a:r>
                        <a:rPr lang="en-US" sz="1200" b="1">
                          <a:latin typeface="Times New Roman"/>
                          <a:ea typeface="Calibri"/>
                          <a:cs typeface="Times New Roman"/>
                        </a:rPr>
                        <a:t>4.</a:t>
                      </a:r>
                      <a:endParaRPr lang="en-US" sz="1200" b="1">
                        <a:latin typeface="Calibri"/>
                        <a:ea typeface="Calibri"/>
                        <a:cs typeface="Times New Roman"/>
                      </a:endParaRPr>
                    </a:p>
                  </a:txBody>
                  <a:tcPr marL="68580" marR="68580" marT="0" marB="0"/>
                </a:tc>
                <a:tc>
                  <a:txBody>
                    <a:bodyPr/>
                    <a:lstStyle/>
                    <a:p>
                      <a:pPr marL="0" marR="0">
                        <a:spcBef>
                          <a:spcPts val="0"/>
                        </a:spcBef>
                        <a:spcAft>
                          <a:spcPts val="0"/>
                        </a:spcAft>
                      </a:pPr>
                      <a:r>
                        <a:rPr lang="en-US" sz="1200" b="1">
                          <a:latin typeface="Times New Roman"/>
                          <a:ea typeface="Calibri"/>
                          <a:cs typeface="Times New Roman"/>
                        </a:rPr>
                        <a:t>Pramod Gowda</a:t>
                      </a:r>
                      <a:endParaRPr lang="en-US" sz="1200" b="1">
                        <a:latin typeface="Calibri"/>
                        <a:ea typeface="Calibri"/>
                        <a:cs typeface="Times New Roman"/>
                      </a:endParaRPr>
                    </a:p>
                  </a:txBody>
                  <a:tcPr marL="68580" marR="68580" marT="0" marB="0"/>
                </a:tc>
                <a:tc>
                  <a:txBody>
                    <a:bodyPr/>
                    <a:lstStyle/>
                    <a:p>
                      <a:pPr marL="0" marR="0">
                        <a:spcBef>
                          <a:spcPts val="0"/>
                        </a:spcBef>
                        <a:spcAft>
                          <a:spcPts val="0"/>
                        </a:spcAft>
                      </a:pPr>
                      <a:r>
                        <a:rPr lang="en-US" sz="1200" b="1">
                          <a:latin typeface="Times New Roman"/>
                          <a:ea typeface="Calibri"/>
                          <a:cs typeface="Times New Roman"/>
                        </a:rPr>
                        <a:t>0.5</a:t>
                      </a:r>
                      <a:endParaRPr lang="en-US" sz="1200" b="1">
                        <a:latin typeface="Calibri"/>
                        <a:ea typeface="Calibri"/>
                        <a:cs typeface="Times New Roman"/>
                      </a:endParaRPr>
                    </a:p>
                  </a:txBody>
                  <a:tcPr marL="68580" marR="68580" marT="0" marB="0"/>
                </a:tc>
                <a:tc>
                  <a:txBody>
                    <a:bodyPr/>
                    <a:lstStyle/>
                    <a:p>
                      <a:pPr marL="0" marR="0">
                        <a:spcBef>
                          <a:spcPts val="0"/>
                        </a:spcBef>
                        <a:spcAft>
                          <a:spcPts val="0"/>
                        </a:spcAft>
                      </a:pPr>
                      <a:r>
                        <a:rPr lang="en-US" sz="1200" b="1" dirty="0">
                          <a:latin typeface="Times New Roman"/>
                          <a:ea typeface="Calibri"/>
                          <a:cs typeface="Times New Roman"/>
                        </a:rPr>
                        <a:t>Areca nut, coconut</a:t>
                      </a:r>
                      <a:endParaRPr lang="en-US" sz="1200" b="1" dirty="0">
                        <a:latin typeface="Calibri"/>
                        <a:ea typeface="Calibri"/>
                        <a:cs typeface="Times New Roman"/>
                      </a:endParaRPr>
                    </a:p>
                  </a:txBody>
                  <a:tcPr marL="68580" marR="68580" marT="0" marB="0"/>
                </a:tc>
                <a:tc>
                  <a:txBody>
                    <a:bodyPr/>
                    <a:lstStyle/>
                    <a:p>
                      <a:pPr marL="0" marR="0">
                        <a:spcBef>
                          <a:spcPts val="0"/>
                        </a:spcBef>
                        <a:spcAft>
                          <a:spcPts val="0"/>
                        </a:spcAft>
                      </a:pPr>
                      <a:r>
                        <a:rPr lang="en-US" sz="1200" b="1" dirty="0">
                          <a:latin typeface="Times New Roman"/>
                          <a:ea typeface="Calibri"/>
                          <a:cs typeface="Times New Roman"/>
                        </a:rPr>
                        <a:t>50,000.00</a:t>
                      </a:r>
                      <a:endParaRPr lang="en-US" sz="1200" b="1" dirty="0">
                        <a:latin typeface="Calibri"/>
                        <a:ea typeface="Calibri"/>
                        <a:cs typeface="Times New Roman"/>
                      </a:endParaRPr>
                    </a:p>
                  </a:txBody>
                  <a:tcPr marL="68580" marR="68580" marT="0" marB="0"/>
                </a:tc>
                <a:tc>
                  <a:txBody>
                    <a:bodyPr/>
                    <a:lstStyle/>
                    <a:p>
                      <a:pPr marL="0" marR="0">
                        <a:spcBef>
                          <a:spcPts val="0"/>
                        </a:spcBef>
                        <a:spcAft>
                          <a:spcPts val="0"/>
                        </a:spcAft>
                      </a:pPr>
                      <a:r>
                        <a:rPr lang="en-US" sz="1200" b="1" dirty="0">
                          <a:latin typeface="Times New Roman"/>
                          <a:ea typeface="Calibri"/>
                          <a:cs typeface="Times New Roman"/>
                        </a:rPr>
                        <a:t>Pump purchase, construction of cow shed, gold purchase</a:t>
                      </a:r>
                      <a:endParaRPr lang="en-US" sz="1200" b="1" dirty="0">
                        <a:latin typeface="Calibri"/>
                        <a:ea typeface="Calibri"/>
                        <a:cs typeface="Times New Roman"/>
                      </a:endParaRPr>
                    </a:p>
                  </a:txBody>
                  <a:tcPr marL="68580" marR="68580" marT="0" marB="0"/>
                </a:tc>
              </a:tr>
              <a:tr h="708426">
                <a:tc>
                  <a:txBody>
                    <a:bodyPr/>
                    <a:lstStyle/>
                    <a:p>
                      <a:pPr marL="0" marR="0">
                        <a:spcBef>
                          <a:spcPts val="0"/>
                        </a:spcBef>
                        <a:spcAft>
                          <a:spcPts val="0"/>
                        </a:spcAft>
                      </a:pPr>
                      <a:r>
                        <a:rPr lang="en-US" sz="1200" b="1">
                          <a:latin typeface="Times New Roman"/>
                          <a:ea typeface="Calibri"/>
                          <a:cs typeface="Times New Roman"/>
                        </a:rPr>
                        <a:t>5.</a:t>
                      </a:r>
                      <a:endParaRPr lang="en-US" sz="1200" b="1">
                        <a:latin typeface="Calibri"/>
                        <a:ea typeface="Calibri"/>
                        <a:cs typeface="Times New Roman"/>
                      </a:endParaRPr>
                    </a:p>
                  </a:txBody>
                  <a:tcPr marL="68580" marR="68580" marT="0" marB="0"/>
                </a:tc>
                <a:tc>
                  <a:txBody>
                    <a:bodyPr/>
                    <a:lstStyle/>
                    <a:p>
                      <a:pPr marL="0" marR="0">
                        <a:spcBef>
                          <a:spcPts val="0"/>
                        </a:spcBef>
                        <a:spcAft>
                          <a:spcPts val="0"/>
                        </a:spcAft>
                      </a:pPr>
                      <a:r>
                        <a:rPr lang="en-US" sz="1200" b="1">
                          <a:latin typeface="Times New Roman"/>
                          <a:ea typeface="Calibri"/>
                          <a:cs typeface="Times New Roman"/>
                        </a:rPr>
                        <a:t>Dharrnappa Gowda</a:t>
                      </a:r>
                      <a:endParaRPr lang="en-US" sz="1200" b="1">
                        <a:latin typeface="Calibri"/>
                        <a:ea typeface="Calibri"/>
                        <a:cs typeface="Times New Roman"/>
                      </a:endParaRPr>
                    </a:p>
                  </a:txBody>
                  <a:tcPr marL="68580" marR="68580" marT="0" marB="0"/>
                </a:tc>
                <a:tc>
                  <a:txBody>
                    <a:bodyPr/>
                    <a:lstStyle/>
                    <a:p>
                      <a:pPr marL="0" marR="0">
                        <a:spcBef>
                          <a:spcPts val="0"/>
                        </a:spcBef>
                        <a:spcAft>
                          <a:spcPts val="0"/>
                        </a:spcAft>
                      </a:pPr>
                      <a:r>
                        <a:rPr lang="en-US" sz="1200" b="1">
                          <a:latin typeface="Times New Roman"/>
                          <a:ea typeface="Calibri"/>
                          <a:cs typeface="Times New Roman"/>
                        </a:rPr>
                        <a:t>2.5</a:t>
                      </a:r>
                      <a:endParaRPr lang="en-US" sz="1200" b="1">
                        <a:latin typeface="Calibri"/>
                        <a:ea typeface="Calibri"/>
                        <a:cs typeface="Times New Roman"/>
                      </a:endParaRPr>
                    </a:p>
                  </a:txBody>
                  <a:tcPr marL="68580" marR="68580" marT="0" marB="0"/>
                </a:tc>
                <a:tc>
                  <a:txBody>
                    <a:bodyPr/>
                    <a:lstStyle/>
                    <a:p>
                      <a:pPr marL="0" marR="0">
                        <a:spcBef>
                          <a:spcPts val="0"/>
                        </a:spcBef>
                        <a:spcAft>
                          <a:spcPts val="0"/>
                        </a:spcAft>
                      </a:pPr>
                      <a:r>
                        <a:rPr lang="en-US" sz="1200" b="1" dirty="0">
                          <a:latin typeface="Times New Roman"/>
                          <a:ea typeface="Calibri"/>
                          <a:cs typeface="Times New Roman"/>
                        </a:rPr>
                        <a:t>Areca nut, coconut, Cashew, vegetables</a:t>
                      </a:r>
                      <a:endParaRPr lang="en-US" sz="1200" b="1" dirty="0">
                        <a:latin typeface="Calibri"/>
                        <a:ea typeface="Calibri"/>
                        <a:cs typeface="Times New Roman"/>
                      </a:endParaRPr>
                    </a:p>
                  </a:txBody>
                  <a:tcPr marL="68580" marR="68580" marT="0" marB="0"/>
                </a:tc>
                <a:tc>
                  <a:txBody>
                    <a:bodyPr/>
                    <a:lstStyle/>
                    <a:p>
                      <a:pPr marL="0" marR="0">
                        <a:spcBef>
                          <a:spcPts val="0"/>
                        </a:spcBef>
                        <a:spcAft>
                          <a:spcPts val="0"/>
                        </a:spcAft>
                      </a:pPr>
                      <a:r>
                        <a:rPr lang="en-US" sz="1200" b="1" dirty="0">
                          <a:latin typeface="Times New Roman"/>
                          <a:ea typeface="Calibri"/>
                          <a:cs typeface="Times New Roman"/>
                        </a:rPr>
                        <a:t>20,000.00</a:t>
                      </a:r>
                      <a:endParaRPr lang="en-US" sz="1200" b="1" dirty="0">
                        <a:latin typeface="Calibri"/>
                        <a:ea typeface="Calibri"/>
                        <a:cs typeface="Times New Roman"/>
                      </a:endParaRPr>
                    </a:p>
                  </a:txBody>
                  <a:tcPr marL="68580" marR="68580" marT="0" marB="0"/>
                </a:tc>
                <a:tc>
                  <a:txBody>
                    <a:bodyPr/>
                    <a:lstStyle/>
                    <a:p>
                      <a:pPr marL="0" marR="0">
                        <a:spcBef>
                          <a:spcPts val="0"/>
                        </a:spcBef>
                        <a:spcAft>
                          <a:spcPts val="0"/>
                        </a:spcAft>
                      </a:pPr>
                      <a:r>
                        <a:rPr lang="en-US" sz="1200" b="1" dirty="0">
                          <a:latin typeface="Times New Roman"/>
                          <a:ea typeface="Calibri"/>
                          <a:cs typeface="Times New Roman"/>
                        </a:rPr>
                        <a:t>Construction of cow shed, compost purchase</a:t>
                      </a:r>
                      <a:endParaRPr lang="en-US" sz="1200" b="1" dirty="0">
                        <a:latin typeface="Calibri"/>
                        <a:ea typeface="Calibri"/>
                        <a:cs typeface="Times New Roman"/>
                      </a:endParaRPr>
                    </a:p>
                  </a:txBody>
                  <a:tcPr marL="68580" marR="68580" marT="0" marB="0"/>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400" b="1" u="sng" dirty="0" smtClean="0">
                <a:latin typeface="Times New Roman" pitchFamily="18" charset="0"/>
                <a:cs typeface="Times New Roman" pitchFamily="18" charset="0"/>
              </a:rPr>
              <a:t>Village: </a:t>
            </a:r>
            <a:r>
              <a:rPr lang="en-US" sz="1400" b="1" u="sng" dirty="0" err="1" smtClean="0">
                <a:latin typeface="Times New Roman" pitchFamily="18" charset="0"/>
                <a:cs typeface="Times New Roman" pitchFamily="18" charset="0"/>
              </a:rPr>
              <a:t>Mundur</a:t>
            </a:r>
            <a:r>
              <a:rPr lang="en-US" sz="1400" b="1" u="sng" dirty="0" smtClean="0">
                <a:latin typeface="Times New Roman" pitchFamily="18" charset="0"/>
                <a:cs typeface="Times New Roman" pitchFamily="18" charset="0"/>
              </a:rPr>
              <a:t> Village, </a:t>
            </a:r>
            <a:r>
              <a:rPr lang="en-US" sz="1400" b="1" u="sng" dirty="0" err="1" smtClean="0">
                <a:latin typeface="Times New Roman" pitchFamily="18" charset="0"/>
                <a:cs typeface="Times New Roman" pitchFamily="18" charset="0"/>
              </a:rPr>
              <a:t>Taluk:Belthangady</a:t>
            </a:r>
            <a:r>
              <a:rPr lang="en-US" sz="1400" b="1" dirty="0" smtClean="0">
                <a:latin typeface="Times New Roman" pitchFamily="18" charset="0"/>
                <a:cs typeface="Times New Roman" pitchFamily="18" charset="0"/>
              </a:rPr>
              <a:t> </a:t>
            </a:r>
            <a:br>
              <a:rPr lang="en-US" sz="1400" b="1" dirty="0" smtClean="0">
                <a:latin typeface="Times New Roman" pitchFamily="18" charset="0"/>
                <a:cs typeface="Times New Roman" pitchFamily="18" charset="0"/>
              </a:rPr>
            </a:br>
            <a:r>
              <a:rPr lang="en-US" sz="1200" b="1" dirty="0" smtClean="0">
                <a:latin typeface="Times New Roman" pitchFamily="18" charset="0"/>
                <a:cs typeface="Times New Roman" pitchFamily="18" charset="0"/>
              </a:rPr>
              <a:t>Name of the </a:t>
            </a:r>
            <a:r>
              <a:rPr lang="en-US" sz="1200" b="1" dirty="0" err="1" smtClean="0">
                <a:latin typeface="Times New Roman" pitchFamily="18" charset="0"/>
                <a:cs typeface="Times New Roman" pitchFamily="18" charset="0"/>
              </a:rPr>
              <a:t>Pragathibandhu</a:t>
            </a:r>
            <a:r>
              <a:rPr lang="en-US" sz="1200" b="1" dirty="0" smtClean="0">
                <a:latin typeface="Times New Roman" pitchFamily="18" charset="0"/>
                <a:cs typeface="Times New Roman" pitchFamily="18" charset="0"/>
              </a:rPr>
              <a:t>   SHG       :            </a:t>
            </a:r>
            <a:r>
              <a:rPr lang="en-US" sz="1200" b="1" dirty="0" err="1" smtClean="0">
                <a:latin typeface="Times New Roman" pitchFamily="18" charset="0"/>
                <a:cs typeface="Times New Roman" pitchFamily="18" charset="0"/>
              </a:rPr>
              <a:t>Kalyaradda</a:t>
            </a:r>
            <a:r>
              <a:rPr lang="en-US" sz="1200" b="1" dirty="0" smtClean="0">
                <a:latin typeface="Times New Roman" pitchFamily="18" charset="0"/>
                <a:cs typeface="Times New Roman" pitchFamily="18" charset="0"/>
              </a:rPr>
              <a:t/>
            </a:r>
            <a:br>
              <a:rPr lang="en-US" sz="1200" b="1" dirty="0" smtClean="0">
                <a:latin typeface="Times New Roman" pitchFamily="18" charset="0"/>
                <a:cs typeface="Times New Roman" pitchFamily="18" charset="0"/>
              </a:rPr>
            </a:br>
            <a:r>
              <a:rPr lang="en-US" sz="1200" b="1" dirty="0" smtClean="0">
                <a:latin typeface="Times New Roman" pitchFamily="18" charset="0"/>
                <a:cs typeface="Times New Roman" pitchFamily="18" charset="0"/>
              </a:rPr>
              <a:t>No. of members involved                       :             5 </a:t>
            </a:r>
            <a:br>
              <a:rPr lang="en-US" sz="1200" b="1" dirty="0" smtClean="0">
                <a:latin typeface="Times New Roman" pitchFamily="18" charset="0"/>
                <a:cs typeface="Times New Roman" pitchFamily="18" charset="0"/>
              </a:rPr>
            </a:br>
            <a:r>
              <a:rPr lang="en-US" sz="1200" b="1" dirty="0" smtClean="0">
                <a:latin typeface="Times New Roman" pitchFamily="18" charset="0"/>
                <a:cs typeface="Times New Roman" pitchFamily="18" charset="0"/>
              </a:rPr>
              <a:t>Age of the SHG                                   :               16 Years</a:t>
            </a:r>
            <a:br>
              <a:rPr lang="en-US" sz="1200" b="1" dirty="0" smtClean="0">
                <a:latin typeface="Times New Roman" pitchFamily="18" charset="0"/>
                <a:cs typeface="Times New Roman" pitchFamily="18" charset="0"/>
              </a:rPr>
            </a:br>
            <a:r>
              <a:rPr lang="en-US" sz="1200" b="1" dirty="0" smtClean="0">
                <a:latin typeface="Times New Roman" pitchFamily="18" charset="0"/>
                <a:cs typeface="Times New Roman" pitchFamily="18" charset="0"/>
              </a:rPr>
              <a:t>Savings of the members                       :              Rs. 47,460.00</a:t>
            </a:r>
            <a:br>
              <a:rPr lang="en-US" sz="1200" b="1" dirty="0" smtClean="0">
                <a:latin typeface="Times New Roman" pitchFamily="18" charset="0"/>
                <a:cs typeface="Times New Roman" pitchFamily="18" charset="0"/>
              </a:rPr>
            </a:br>
            <a:r>
              <a:rPr lang="en-US" sz="1200" b="1" dirty="0" smtClean="0">
                <a:latin typeface="Times New Roman" pitchFamily="18" charset="0"/>
                <a:cs typeface="Times New Roman" pitchFamily="18" charset="0"/>
              </a:rPr>
              <a:t>Total Labour Sharing days                   :              4080 </a:t>
            </a:r>
            <a:endParaRPr lang="en-US" sz="1400" b="1"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762000" y="1676400"/>
          <a:ext cx="7696199" cy="4646696"/>
        </p:xfrm>
        <a:graphic>
          <a:graphicData uri="http://schemas.openxmlformats.org/drawingml/2006/table">
            <a:tbl>
              <a:tblPr firstRow="1" bandRow="1">
                <a:tableStyleId>{5C22544A-7EE6-4342-B048-85BDC9FD1C3A}</a:tableStyleId>
              </a:tblPr>
              <a:tblGrid>
                <a:gridCol w="719398"/>
                <a:gridCol w="1366856"/>
                <a:gridCol w="772334"/>
                <a:gridCol w="1319348"/>
                <a:gridCol w="1172755"/>
                <a:gridCol w="2345508"/>
              </a:tblGrid>
              <a:tr h="601855">
                <a:tc>
                  <a:txBody>
                    <a:bodyPr/>
                    <a:lstStyle/>
                    <a:p>
                      <a:pPr marL="0" marR="0">
                        <a:lnSpc>
                          <a:spcPct val="100000"/>
                        </a:lnSpc>
                        <a:spcBef>
                          <a:spcPts val="0"/>
                        </a:spcBef>
                        <a:spcAft>
                          <a:spcPts val="0"/>
                        </a:spcAft>
                      </a:pPr>
                      <a:r>
                        <a:rPr lang="en-US" sz="1400" b="1" dirty="0">
                          <a:latin typeface="Times New Roman"/>
                          <a:ea typeface="Calibri"/>
                          <a:cs typeface="Times New Roman"/>
                        </a:rPr>
                        <a:t>Sl. No.</a:t>
                      </a:r>
                      <a:endParaRPr lang="en-US" sz="1400" b="1" dirty="0">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a:latin typeface="Times New Roman"/>
                          <a:ea typeface="Calibri"/>
                          <a:cs typeface="Times New Roman"/>
                        </a:rPr>
                        <a:t>Name of the member</a:t>
                      </a:r>
                      <a:endParaRPr lang="en-US" sz="1400" b="1">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a:latin typeface="Times New Roman"/>
                          <a:ea typeface="Calibri"/>
                          <a:cs typeface="Times New Roman"/>
                        </a:rPr>
                        <a:t>Land owned (Acres)</a:t>
                      </a:r>
                      <a:endParaRPr lang="en-US" sz="1400" b="1">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a:latin typeface="Times New Roman"/>
                          <a:ea typeface="Calibri"/>
                          <a:cs typeface="Times New Roman"/>
                        </a:rPr>
                        <a:t>Crops grown</a:t>
                      </a:r>
                      <a:endParaRPr lang="en-US" sz="1400" b="1">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a:latin typeface="Times New Roman"/>
                          <a:ea typeface="Calibri"/>
                          <a:cs typeface="Times New Roman"/>
                        </a:rPr>
                        <a:t>Loan availed (Rs.)</a:t>
                      </a:r>
                      <a:endParaRPr lang="en-US" sz="1400" b="1">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a:latin typeface="Times New Roman"/>
                          <a:ea typeface="Calibri"/>
                          <a:cs typeface="Times New Roman"/>
                        </a:rPr>
                        <a:t>Purpose of the loan</a:t>
                      </a:r>
                      <a:endParaRPr lang="en-US" sz="1400" b="1">
                        <a:latin typeface="Calibri"/>
                        <a:ea typeface="Calibri"/>
                        <a:cs typeface="Times New Roman"/>
                      </a:endParaRPr>
                    </a:p>
                  </a:txBody>
                  <a:tcPr marL="68580" marR="68580" marT="0" marB="0"/>
                </a:tc>
              </a:tr>
              <a:tr h="410689">
                <a:tc>
                  <a:txBody>
                    <a:bodyPr/>
                    <a:lstStyle/>
                    <a:p>
                      <a:pPr marL="0" marR="0">
                        <a:lnSpc>
                          <a:spcPct val="100000"/>
                        </a:lnSpc>
                        <a:spcBef>
                          <a:spcPts val="0"/>
                        </a:spcBef>
                        <a:spcAft>
                          <a:spcPts val="0"/>
                        </a:spcAft>
                      </a:pPr>
                      <a:r>
                        <a:rPr lang="en-US" sz="1400" b="1">
                          <a:latin typeface="Times New Roman"/>
                          <a:ea typeface="Calibri"/>
                          <a:cs typeface="Times New Roman"/>
                        </a:rPr>
                        <a:t>1.</a:t>
                      </a:r>
                      <a:endParaRPr lang="en-US" sz="1400" b="1">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a:latin typeface="Times New Roman"/>
                          <a:ea typeface="Calibri"/>
                          <a:cs typeface="Times New Roman"/>
                        </a:rPr>
                        <a:t>Chindananda Poojari</a:t>
                      </a:r>
                      <a:endParaRPr lang="en-US" sz="1400" b="1">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a:latin typeface="Times New Roman"/>
                          <a:ea typeface="Calibri"/>
                          <a:cs typeface="Times New Roman"/>
                        </a:rPr>
                        <a:t>1.5</a:t>
                      </a:r>
                      <a:endParaRPr lang="en-US" sz="1400" b="1">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a:latin typeface="Times New Roman"/>
                          <a:ea typeface="Calibri"/>
                          <a:cs typeface="Times New Roman"/>
                        </a:rPr>
                        <a:t>Areca nut, Coconut, Paddy</a:t>
                      </a:r>
                      <a:endParaRPr lang="en-US" sz="1400" b="1">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a:latin typeface="Times New Roman"/>
                          <a:ea typeface="Calibri"/>
                          <a:cs typeface="Times New Roman"/>
                        </a:rPr>
                        <a:t>73,590.00</a:t>
                      </a:r>
                      <a:endParaRPr lang="en-US" sz="1400" b="1">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a:latin typeface="Times New Roman"/>
                          <a:ea typeface="Calibri"/>
                          <a:cs typeface="Times New Roman"/>
                        </a:rPr>
                        <a:t>House construction, marriage, Agri development</a:t>
                      </a:r>
                      <a:endParaRPr lang="en-US" sz="1400" b="1">
                        <a:latin typeface="Calibri"/>
                        <a:ea typeface="Calibri"/>
                        <a:cs typeface="Times New Roman"/>
                      </a:endParaRPr>
                    </a:p>
                  </a:txBody>
                  <a:tcPr marL="68580" marR="68580" marT="0" marB="0"/>
                </a:tc>
              </a:tr>
              <a:tr h="601855">
                <a:tc>
                  <a:txBody>
                    <a:bodyPr/>
                    <a:lstStyle/>
                    <a:p>
                      <a:pPr marL="0" marR="0">
                        <a:lnSpc>
                          <a:spcPct val="100000"/>
                        </a:lnSpc>
                        <a:spcBef>
                          <a:spcPts val="0"/>
                        </a:spcBef>
                        <a:spcAft>
                          <a:spcPts val="0"/>
                        </a:spcAft>
                      </a:pPr>
                      <a:r>
                        <a:rPr lang="en-US" sz="1400" b="1">
                          <a:latin typeface="Times New Roman"/>
                          <a:ea typeface="Calibri"/>
                          <a:cs typeface="Times New Roman"/>
                        </a:rPr>
                        <a:t>2.</a:t>
                      </a:r>
                      <a:endParaRPr lang="en-US" sz="1400" b="1">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dirty="0" err="1">
                          <a:latin typeface="Times New Roman"/>
                          <a:ea typeface="Calibri"/>
                          <a:cs typeface="Times New Roman"/>
                        </a:rPr>
                        <a:t>Sundara</a:t>
                      </a:r>
                      <a:r>
                        <a:rPr lang="en-US" sz="1400" b="1" dirty="0">
                          <a:latin typeface="Times New Roman"/>
                          <a:ea typeface="Calibri"/>
                          <a:cs typeface="Times New Roman"/>
                        </a:rPr>
                        <a:t> </a:t>
                      </a:r>
                      <a:r>
                        <a:rPr lang="en-US" sz="1400" b="1" dirty="0" err="1">
                          <a:latin typeface="Times New Roman"/>
                          <a:ea typeface="Calibri"/>
                          <a:cs typeface="Times New Roman"/>
                        </a:rPr>
                        <a:t>Poojari</a:t>
                      </a:r>
                      <a:endParaRPr lang="en-US" sz="1400" b="1" dirty="0">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a:latin typeface="Times New Roman"/>
                          <a:ea typeface="Calibri"/>
                          <a:cs typeface="Times New Roman"/>
                        </a:rPr>
                        <a:t>1.5</a:t>
                      </a:r>
                      <a:endParaRPr lang="en-US" sz="1400" b="1">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dirty="0">
                          <a:latin typeface="Times New Roman"/>
                          <a:ea typeface="Calibri"/>
                          <a:cs typeface="Times New Roman"/>
                        </a:rPr>
                        <a:t>Areca nut, Coconut, Paddy</a:t>
                      </a:r>
                      <a:endParaRPr lang="en-US" sz="1400" b="1" dirty="0">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dirty="0">
                          <a:latin typeface="Times New Roman"/>
                          <a:ea typeface="Calibri"/>
                          <a:cs typeface="Times New Roman"/>
                        </a:rPr>
                        <a:t>76,585.00</a:t>
                      </a:r>
                      <a:endParaRPr lang="en-US" sz="1400" b="1" dirty="0">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a:latin typeface="Times New Roman"/>
                          <a:ea typeface="Calibri"/>
                          <a:cs typeface="Times New Roman"/>
                        </a:rPr>
                        <a:t>Daughters marriage, Pump Purchase, Agri development, well repair, Cattle Shed repair</a:t>
                      </a:r>
                      <a:endParaRPr lang="en-US" sz="1400" b="1">
                        <a:latin typeface="Calibri"/>
                        <a:ea typeface="Calibri"/>
                        <a:cs typeface="Times New Roman"/>
                      </a:endParaRPr>
                    </a:p>
                  </a:txBody>
                  <a:tcPr marL="68580" marR="68580" marT="0" marB="0"/>
                </a:tc>
              </a:tr>
              <a:tr h="552639">
                <a:tc>
                  <a:txBody>
                    <a:bodyPr/>
                    <a:lstStyle/>
                    <a:p>
                      <a:pPr marL="0" marR="0">
                        <a:lnSpc>
                          <a:spcPct val="100000"/>
                        </a:lnSpc>
                        <a:spcBef>
                          <a:spcPts val="0"/>
                        </a:spcBef>
                        <a:spcAft>
                          <a:spcPts val="0"/>
                        </a:spcAft>
                      </a:pPr>
                      <a:r>
                        <a:rPr lang="en-US" sz="1400" b="1">
                          <a:latin typeface="Times New Roman"/>
                          <a:ea typeface="Calibri"/>
                          <a:cs typeface="Times New Roman"/>
                        </a:rPr>
                        <a:t>3.</a:t>
                      </a:r>
                      <a:endParaRPr lang="en-US" sz="1400" b="1">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a:latin typeface="Times New Roman"/>
                          <a:ea typeface="Calibri"/>
                          <a:cs typeface="Times New Roman"/>
                        </a:rPr>
                        <a:t>Alex Vegus</a:t>
                      </a:r>
                      <a:endParaRPr lang="en-US" sz="1400" b="1">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a:latin typeface="Times New Roman"/>
                          <a:ea typeface="Calibri"/>
                          <a:cs typeface="Times New Roman"/>
                        </a:rPr>
                        <a:t>1.50</a:t>
                      </a:r>
                      <a:endParaRPr lang="en-US" sz="1400" b="1">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a:latin typeface="Times New Roman"/>
                          <a:ea typeface="Calibri"/>
                          <a:cs typeface="Times New Roman"/>
                        </a:rPr>
                        <a:t>Areca nut, Coconut, Rubber, Jasmine</a:t>
                      </a:r>
                      <a:endParaRPr lang="en-US" sz="1400" b="1">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a:latin typeface="Times New Roman"/>
                          <a:ea typeface="Calibri"/>
                          <a:cs typeface="Times New Roman"/>
                        </a:rPr>
                        <a:t>1,13,745.00</a:t>
                      </a:r>
                      <a:endParaRPr lang="en-US" sz="1400" b="1">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a:latin typeface="Times New Roman"/>
                          <a:ea typeface="Calibri"/>
                          <a:cs typeface="Times New Roman"/>
                        </a:rPr>
                        <a:t>Vehicle purchase, Jasmine cultivation , life insurance, well repair</a:t>
                      </a:r>
                      <a:endParaRPr lang="en-US" sz="1400" b="1">
                        <a:latin typeface="Calibri"/>
                        <a:ea typeface="Calibri"/>
                        <a:cs typeface="Times New Roman"/>
                      </a:endParaRPr>
                    </a:p>
                  </a:txBody>
                  <a:tcPr marL="68580" marR="68580" marT="0" marB="0"/>
                </a:tc>
              </a:tr>
              <a:tr h="552639">
                <a:tc>
                  <a:txBody>
                    <a:bodyPr/>
                    <a:lstStyle/>
                    <a:p>
                      <a:pPr marL="0" marR="0">
                        <a:lnSpc>
                          <a:spcPct val="100000"/>
                        </a:lnSpc>
                        <a:spcBef>
                          <a:spcPts val="0"/>
                        </a:spcBef>
                        <a:spcAft>
                          <a:spcPts val="0"/>
                        </a:spcAft>
                      </a:pPr>
                      <a:r>
                        <a:rPr lang="en-US" sz="1400" b="1">
                          <a:latin typeface="Times New Roman"/>
                          <a:ea typeface="Calibri"/>
                          <a:cs typeface="Times New Roman"/>
                        </a:rPr>
                        <a:t>4.</a:t>
                      </a:r>
                      <a:endParaRPr lang="en-US" sz="1400" b="1">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dirty="0" err="1">
                          <a:latin typeface="Times New Roman"/>
                          <a:ea typeface="Calibri"/>
                          <a:cs typeface="Times New Roman"/>
                        </a:rPr>
                        <a:t>Somappa</a:t>
                      </a:r>
                      <a:r>
                        <a:rPr lang="en-US" sz="1400" b="1" dirty="0">
                          <a:latin typeface="Times New Roman"/>
                          <a:ea typeface="Calibri"/>
                          <a:cs typeface="Times New Roman"/>
                        </a:rPr>
                        <a:t> </a:t>
                      </a:r>
                      <a:r>
                        <a:rPr lang="en-US" sz="1400" b="1" dirty="0" err="1">
                          <a:latin typeface="Times New Roman"/>
                          <a:ea typeface="Calibri"/>
                          <a:cs typeface="Times New Roman"/>
                        </a:rPr>
                        <a:t>Poojari</a:t>
                      </a:r>
                      <a:endParaRPr lang="en-US" sz="1400" b="1" dirty="0">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a:latin typeface="Times New Roman"/>
                          <a:ea typeface="Calibri"/>
                          <a:cs typeface="Times New Roman"/>
                        </a:rPr>
                        <a:t>1</a:t>
                      </a:r>
                      <a:endParaRPr lang="en-US" sz="1400" b="1">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a:latin typeface="Times New Roman"/>
                          <a:ea typeface="Calibri"/>
                          <a:cs typeface="Times New Roman"/>
                        </a:rPr>
                        <a:t>Areca nut, Coconut</a:t>
                      </a:r>
                      <a:endParaRPr lang="en-US" sz="1400" b="1">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a:latin typeface="Times New Roman"/>
                          <a:ea typeface="Calibri"/>
                          <a:cs typeface="Times New Roman"/>
                        </a:rPr>
                        <a:t>35,480.00</a:t>
                      </a:r>
                      <a:endParaRPr lang="en-US" sz="1400" b="1">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a:latin typeface="Times New Roman"/>
                          <a:ea typeface="Calibri"/>
                          <a:cs typeface="Times New Roman"/>
                        </a:rPr>
                        <a:t>House repair, Medical, Cattle Shed rapair, Life Insurance</a:t>
                      </a:r>
                      <a:endParaRPr lang="en-US" sz="1400" b="1">
                        <a:latin typeface="Calibri"/>
                        <a:ea typeface="Calibri"/>
                        <a:cs typeface="Times New Roman"/>
                      </a:endParaRPr>
                    </a:p>
                  </a:txBody>
                  <a:tcPr marL="68580" marR="68580" marT="0" marB="0"/>
                </a:tc>
              </a:tr>
              <a:tr h="1019576">
                <a:tc>
                  <a:txBody>
                    <a:bodyPr/>
                    <a:lstStyle/>
                    <a:p>
                      <a:pPr marL="0" marR="0">
                        <a:lnSpc>
                          <a:spcPct val="100000"/>
                        </a:lnSpc>
                        <a:spcBef>
                          <a:spcPts val="0"/>
                        </a:spcBef>
                        <a:spcAft>
                          <a:spcPts val="0"/>
                        </a:spcAft>
                      </a:pPr>
                      <a:r>
                        <a:rPr lang="en-US" sz="1400" b="1">
                          <a:latin typeface="Times New Roman"/>
                          <a:ea typeface="Calibri"/>
                          <a:cs typeface="Times New Roman"/>
                        </a:rPr>
                        <a:t>5.</a:t>
                      </a:r>
                      <a:endParaRPr lang="en-US" sz="1400" b="1">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a:latin typeface="Times New Roman"/>
                          <a:ea typeface="Calibri"/>
                          <a:cs typeface="Times New Roman"/>
                        </a:rPr>
                        <a:t>Rajendra Poojari</a:t>
                      </a:r>
                      <a:endParaRPr lang="en-US" sz="1400" b="1">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a:latin typeface="Times New Roman"/>
                          <a:ea typeface="Calibri"/>
                          <a:cs typeface="Times New Roman"/>
                        </a:rPr>
                        <a:t>1.50</a:t>
                      </a:r>
                      <a:endParaRPr lang="en-US" sz="1400" b="1">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dirty="0">
                          <a:latin typeface="Times New Roman"/>
                          <a:ea typeface="Calibri"/>
                          <a:cs typeface="Times New Roman"/>
                        </a:rPr>
                        <a:t>Areca nut, Coconut, paddy</a:t>
                      </a:r>
                      <a:endParaRPr lang="en-US" sz="1400" b="1" dirty="0">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a:latin typeface="Times New Roman"/>
                          <a:ea typeface="Calibri"/>
                          <a:cs typeface="Times New Roman"/>
                        </a:rPr>
                        <a:t>1,24,855.00</a:t>
                      </a:r>
                      <a:endParaRPr lang="en-US" sz="1400" b="1">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dirty="0">
                          <a:latin typeface="Times New Roman"/>
                          <a:ea typeface="Calibri"/>
                          <a:cs typeface="Times New Roman"/>
                        </a:rPr>
                        <a:t>House repair, Well repair, marriage, life insurance</a:t>
                      </a:r>
                      <a:endParaRPr lang="en-US" sz="1400" b="1" dirty="0">
                        <a:latin typeface="Calibri"/>
                        <a:ea typeface="Calibri"/>
                        <a:cs typeface="Times New Roman"/>
                      </a:endParaRPr>
                    </a:p>
                  </a:txBody>
                  <a:tcPr marL="68580" marR="68580" marT="0" marB="0"/>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400" b="1" dirty="0" smtClean="0">
                <a:latin typeface="Times New Roman" pitchFamily="18" charset="0"/>
                <a:cs typeface="Times New Roman" pitchFamily="18" charset="0"/>
              </a:rPr>
              <a:t/>
            </a:r>
            <a:br>
              <a:rPr lang="en-US" sz="1400" b="1" dirty="0" smtClean="0">
                <a:latin typeface="Times New Roman" pitchFamily="18" charset="0"/>
                <a:cs typeface="Times New Roman" pitchFamily="18" charset="0"/>
              </a:rPr>
            </a:br>
            <a:r>
              <a:rPr lang="en-US" sz="1400" b="1" u="sng" dirty="0" smtClean="0">
                <a:latin typeface="Times New Roman" pitchFamily="18" charset="0"/>
                <a:cs typeface="Times New Roman" pitchFamily="18" charset="0"/>
              </a:rPr>
              <a:t>Village: </a:t>
            </a:r>
            <a:r>
              <a:rPr lang="en-US" sz="1400" b="1" u="sng" dirty="0" err="1" smtClean="0">
                <a:latin typeface="Times New Roman" pitchFamily="18" charset="0"/>
                <a:cs typeface="Times New Roman" pitchFamily="18" charset="0"/>
              </a:rPr>
              <a:t>Odilnala</a:t>
            </a:r>
            <a:r>
              <a:rPr lang="en-US" sz="1400" b="1" u="sng" dirty="0" smtClean="0">
                <a:latin typeface="Times New Roman" pitchFamily="18" charset="0"/>
                <a:cs typeface="Times New Roman" pitchFamily="18" charset="0"/>
              </a:rPr>
              <a:t> village, </a:t>
            </a:r>
            <a:r>
              <a:rPr lang="en-US" sz="1400" b="1" u="sng" dirty="0" err="1" smtClean="0">
                <a:latin typeface="Times New Roman" pitchFamily="18" charset="0"/>
                <a:cs typeface="Times New Roman" pitchFamily="18" charset="0"/>
              </a:rPr>
              <a:t>Belthangady</a:t>
            </a:r>
            <a:r>
              <a:rPr lang="en-US" sz="1400" b="1" u="sng" dirty="0" smtClean="0">
                <a:latin typeface="Times New Roman" pitchFamily="18" charset="0"/>
                <a:cs typeface="Times New Roman" pitchFamily="18" charset="0"/>
              </a:rPr>
              <a:t> </a:t>
            </a:r>
            <a:r>
              <a:rPr lang="en-US" sz="1400" b="1" u="sng" dirty="0" err="1" smtClean="0">
                <a:latin typeface="Times New Roman" pitchFamily="18" charset="0"/>
                <a:cs typeface="Times New Roman" pitchFamily="18" charset="0"/>
              </a:rPr>
              <a:t>Taluka</a:t>
            </a:r>
            <a:r>
              <a:rPr lang="en-US" sz="1400" b="1" u="sng"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
            </a:r>
            <a:br>
              <a:rPr lang="en-US" sz="1400" b="1" dirty="0" smtClean="0">
                <a:latin typeface="Times New Roman" pitchFamily="18" charset="0"/>
                <a:cs typeface="Times New Roman" pitchFamily="18" charset="0"/>
              </a:rPr>
            </a:br>
            <a:r>
              <a:rPr lang="en-US" sz="1400" b="1" dirty="0" smtClean="0">
                <a:latin typeface="Times New Roman" pitchFamily="18" charset="0"/>
                <a:cs typeface="Times New Roman" pitchFamily="18" charset="0"/>
              </a:rPr>
              <a:t>Name of the </a:t>
            </a:r>
            <a:r>
              <a:rPr lang="en-US" sz="1400" b="1" dirty="0" err="1" smtClean="0">
                <a:latin typeface="Times New Roman" pitchFamily="18" charset="0"/>
                <a:cs typeface="Times New Roman" pitchFamily="18" charset="0"/>
              </a:rPr>
              <a:t>Pragathibandhu</a:t>
            </a:r>
            <a:r>
              <a:rPr lang="en-US" sz="1400" b="1" dirty="0" smtClean="0">
                <a:latin typeface="Times New Roman" pitchFamily="18" charset="0"/>
                <a:cs typeface="Times New Roman" pitchFamily="18" charset="0"/>
              </a:rPr>
              <a:t>   SHG      :              </a:t>
            </a:r>
            <a:r>
              <a:rPr lang="en-US" sz="1400" b="1" dirty="0" err="1" smtClean="0">
                <a:latin typeface="Times New Roman" pitchFamily="18" charset="0"/>
                <a:cs typeface="Times New Roman" pitchFamily="18" charset="0"/>
              </a:rPr>
              <a:t>Mairalike</a:t>
            </a:r>
            <a:r>
              <a:rPr lang="en-US" sz="1400" b="1" dirty="0" smtClean="0">
                <a:latin typeface="Times New Roman" pitchFamily="18" charset="0"/>
                <a:cs typeface="Times New Roman" pitchFamily="18" charset="0"/>
              </a:rPr>
              <a:t>-A</a:t>
            </a:r>
            <a:br>
              <a:rPr lang="en-US" sz="1400" b="1" dirty="0" smtClean="0">
                <a:latin typeface="Times New Roman" pitchFamily="18" charset="0"/>
                <a:cs typeface="Times New Roman" pitchFamily="18" charset="0"/>
              </a:rPr>
            </a:br>
            <a:r>
              <a:rPr lang="en-US" sz="1400" b="1" dirty="0" smtClean="0">
                <a:latin typeface="Times New Roman" pitchFamily="18" charset="0"/>
                <a:cs typeface="Times New Roman" pitchFamily="18" charset="0"/>
              </a:rPr>
              <a:t>No. of members involved                      :              6</a:t>
            </a:r>
            <a:br>
              <a:rPr lang="en-US" sz="1400" b="1" dirty="0" smtClean="0">
                <a:latin typeface="Times New Roman" pitchFamily="18" charset="0"/>
                <a:cs typeface="Times New Roman" pitchFamily="18" charset="0"/>
              </a:rPr>
            </a:br>
            <a:r>
              <a:rPr lang="en-US" sz="1400" b="1" dirty="0" smtClean="0">
                <a:latin typeface="Times New Roman" pitchFamily="18" charset="0"/>
                <a:cs typeface="Times New Roman" pitchFamily="18" charset="0"/>
              </a:rPr>
              <a:t>Age of the SHG                                      :             16 Years</a:t>
            </a:r>
            <a:br>
              <a:rPr lang="en-US" sz="1400" b="1" dirty="0" smtClean="0">
                <a:latin typeface="Times New Roman" pitchFamily="18" charset="0"/>
                <a:cs typeface="Times New Roman" pitchFamily="18" charset="0"/>
              </a:rPr>
            </a:br>
            <a:r>
              <a:rPr lang="en-US" sz="1400" b="1" dirty="0" smtClean="0">
                <a:latin typeface="Times New Roman" pitchFamily="18" charset="0"/>
                <a:cs typeface="Times New Roman" pitchFamily="18" charset="0"/>
              </a:rPr>
              <a:t>Savings of the members                        :              Rs. 49,650.00</a:t>
            </a:r>
            <a:br>
              <a:rPr lang="en-US" sz="1400" b="1" dirty="0" smtClean="0">
                <a:latin typeface="Times New Roman" pitchFamily="18" charset="0"/>
                <a:cs typeface="Times New Roman" pitchFamily="18" charset="0"/>
              </a:rPr>
            </a:br>
            <a:r>
              <a:rPr lang="en-US" sz="1400" b="1" dirty="0" smtClean="0">
                <a:latin typeface="Times New Roman" pitchFamily="18" charset="0"/>
                <a:cs typeface="Times New Roman" pitchFamily="18" charset="0"/>
              </a:rPr>
              <a:t>Total Labour Sharing days                   :              5630 </a:t>
            </a:r>
            <a:endParaRPr lang="en-US" sz="1400" b="1"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457200" y="1600200"/>
          <a:ext cx="8077200" cy="4998720"/>
        </p:xfrm>
        <a:graphic>
          <a:graphicData uri="http://schemas.openxmlformats.org/drawingml/2006/table">
            <a:tbl>
              <a:tblPr firstRow="1" bandRow="1">
                <a:tableStyleId>{5C22544A-7EE6-4342-B048-85BDC9FD1C3A}</a:tableStyleId>
              </a:tblPr>
              <a:tblGrid>
                <a:gridCol w="381000"/>
                <a:gridCol w="1447800"/>
                <a:gridCol w="609600"/>
                <a:gridCol w="2438400"/>
                <a:gridCol w="1295400"/>
                <a:gridCol w="1905000"/>
              </a:tblGrid>
              <a:tr h="370840">
                <a:tc>
                  <a:txBody>
                    <a:bodyPr/>
                    <a:lstStyle/>
                    <a:p>
                      <a:pPr marL="0" marR="0">
                        <a:lnSpc>
                          <a:spcPct val="100000"/>
                        </a:lnSpc>
                        <a:spcBef>
                          <a:spcPts val="0"/>
                        </a:spcBef>
                        <a:spcAft>
                          <a:spcPts val="0"/>
                        </a:spcAft>
                      </a:pPr>
                      <a:r>
                        <a:rPr lang="en-US" sz="1200" b="1" dirty="0">
                          <a:latin typeface="Times New Roman"/>
                          <a:ea typeface="Calibri"/>
                          <a:cs typeface="Times New Roman"/>
                        </a:rPr>
                        <a:t>Sl. No.</a:t>
                      </a:r>
                      <a:endParaRPr lang="en-US" sz="1600" b="1" dirty="0">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200" b="1" dirty="0">
                          <a:latin typeface="Times New Roman"/>
                          <a:ea typeface="Calibri"/>
                          <a:cs typeface="Times New Roman"/>
                        </a:rPr>
                        <a:t>Name of the member</a:t>
                      </a:r>
                      <a:endParaRPr lang="en-US" sz="1600" b="1" dirty="0">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200" b="1" dirty="0">
                          <a:latin typeface="Times New Roman"/>
                          <a:ea typeface="Calibri"/>
                          <a:cs typeface="Times New Roman"/>
                        </a:rPr>
                        <a:t>Land owned (Acres)</a:t>
                      </a:r>
                      <a:endParaRPr lang="en-US" sz="1600" b="1" dirty="0">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200" b="1">
                          <a:latin typeface="Times New Roman"/>
                          <a:ea typeface="Calibri"/>
                          <a:cs typeface="Times New Roman"/>
                        </a:rPr>
                        <a:t>Crops grown</a:t>
                      </a:r>
                      <a:endParaRPr lang="en-US" sz="1600" b="1">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200" b="1">
                          <a:latin typeface="Times New Roman"/>
                          <a:ea typeface="Calibri"/>
                          <a:cs typeface="Times New Roman"/>
                        </a:rPr>
                        <a:t>Loan availed (Rs.)</a:t>
                      </a:r>
                      <a:endParaRPr lang="en-US" sz="1600" b="1">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200" b="1">
                          <a:latin typeface="Times New Roman"/>
                          <a:ea typeface="Calibri"/>
                          <a:cs typeface="Times New Roman"/>
                        </a:rPr>
                        <a:t>Purpose of the loan</a:t>
                      </a:r>
                      <a:endParaRPr lang="en-US" sz="1600" b="1">
                        <a:latin typeface="Calibri"/>
                        <a:ea typeface="Calibri"/>
                        <a:cs typeface="Times New Roman"/>
                      </a:endParaRPr>
                    </a:p>
                  </a:txBody>
                  <a:tcPr marL="68580" marR="68580" marT="0" marB="0"/>
                </a:tc>
              </a:tr>
              <a:tr h="370840">
                <a:tc>
                  <a:txBody>
                    <a:bodyPr/>
                    <a:lstStyle/>
                    <a:p>
                      <a:pPr marL="0" marR="0">
                        <a:lnSpc>
                          <a:spcPct val="100000"/>
                        </a:lnSpc>
                        <a:spcBef>
                          <a:spcPts val="0"/>
                        </a:spcBef>
                        <a:spcAft>
                          <a:spcPts val="0"/>
                        </a:spcAft>
                      </a:pPr>
                      <a:r>
                        <a:rPr lang="en-US" sz="1400" b="1">
                          <a:latin typeface="Times New Roman"/>
                          <a:ea typeface="Calibri"/>
                          <a:cs typeface="Times New Roman"/>
                        </a:rPr>
                        <a:t>1.</a:t>
                      </a:r>
                      <a:endParaRPr lang="en-US" sz="1800" b="1">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a:latin typeface="Times New Roman"/>
                          <a:ea typeface="Calibri"/>
                          <a:cs typeface="Times New Roman"/>
                        </a:rPr>
                        <a:t>Jayanand Nayak</a:t>
                      </a:r>
                      <a:endParaRPr lang="en-US" sz="1800" b="1">
                        <a:latin typeface="Calibri"/>
                        <a:ea typeface="Calibri"/>
                        <a:cs typeface="Times New Roman"/>
                      </a:endParaRPr>
                    </a:p>
                  </a:txBody>
                  <a:tcPr marL="68580" marR="68580" marT="0" marB="0"/>
                </a:tc>
                <a:tc>
                  <a:txBody>
                    <a:bodyPr/>
                    <a:lstStyle/>
                    <a:p>
                      <a:pPr marL="0" marR="0" algn="r">
                        <a:lnSpc>
                          <a:spcPct val="100000"/>
                        </a:lnSpc>
                        <a:spcBef>
                          <a:spcPts val="0"/>
                        </a:spcBef>
                        <a:spcAft>
                          <a:spcPts val="0"/>
                        </a:spcAft>
                      </a:pPr>
                      <a:r>
                        <a:rPr lang="en-US" sz="1400" b="1" dirty="0">
                          <a:latin typeface="Times New Roman"/>
                          <a:ea typeface="Calibri"/>
                          <a:cs typeface="Times New Roman"/>
                        </a:rPr>
                        <a:t>6</a:t>
                      </a:r>
                      <a:endParaRPr lang="en-US" sz="1800" b="1" dirty="0">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dirty="0">
                          <a:latin typeface="Times New Roman"/>
                          <a:ea typeface="Calibri"/>
                          <a:cs typeface="Times New Roman"/>
                        </a:rPr>
                        <a:t>Areca nut, Coconut, Rubber, Banana, Pepper</a:t>
                      </a:r>
                      <a:endParaRPr lang="en-US" sz="1800" b="1" dirty="0">
                        <a:latin typeface="Calibri"/>
                        <a:ea typeface="Calibri"/>
                        <a:cs typeface="Times New Roman"/>
                      </a:endParaRPr>
                    </a:p>
                  </a:txBody>
                  <a:tcPr marL="68580" marR="68580" marT="0" marB="0"/>
                </a:tc>
                <a:tc>
                  <a:txBody>
                    <a:bodyPr/>
                    <a:lstStyle/>
                    <a:p>
                      <a:pPr marL="0" marR="0" algn="r">
                        <a:lnSpc>
                          <a:spcPct val="100000"/>
                        </a:lnSpc>
                        <a:spcBef>
                          <a:spcPts val="0"/>
                        </a:spcBef>
                        <a:spcAft>
                          <a:spcPts val="0"/>
                        </a:spcAft>
                      </a:pPr>
                      <a:r>
                        <a:rPr lang="en-US" sz="1400" b="1">
                          <a:latin typeface="Times New Roman"/>
                          <a:ea typeface="Calibri"/>
                          <a:cs typeface="Times New Roman"/>
                        </a:rPr>
                        <a:t>2,87,805.00</a:t>
                      </a:r>
                      <a:endParaRPr lang="en-US" sz="1800" b="1">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a:latin typeface="Times New Roman"/>
                          <a:ea typeface="Calibri"/>
                          <a:cs typeface="Times New Roman"/>
                        </a:rPr>
                        <a:t>Agri development, Rubber, Dairy, Solar light installation, Gobar Gas</a:t>
                      </a:r>
                      <a:endParaRPr lang="en-US" sz="1800" b="1">
                        <a:latin typeface="Calibri"/>
                        <a:ea typeface="Calibri"/>
                        <a:cs typeface="Times New Roman"/>
                      </a:endParaRPr>
                    </a:p>
                  </a:txBody>
                  <a:tcPr marL="68580" marR="68580" marT="0" marB="0"/>
                </a:tc>
              </a:tr>
              <a:tr h="370840">
                <a:tc>
                  <a:txBody>
                    <a:bodyPr/>
                    <a:lstStyle/>
                    <a:p>
                      <a:pPr marL="0" marR="0">
                        <a:lnSpc>
                          <a:spcPct val="100000"/>
                        </a:lnSpc>
                        <a:spcBef>
                          <a:spcPts val="0"/>
                        </a:spcBef>
                        <a:spcAft>
                          <a:spcPts val="0"/>
                        </a:spcAft>
                      </a:pPr>
                      <a:r>
                        <a:rPr lang="en-US" sz="1400" b="1">
                          <a:latin typeface="Times New Roman"/>
                          <a:ea typeface="Calibri"/>
                          <a:cs typeface="Times New Roman"/>
                        </a:rPr>
                        <a:t>2.</a:t>
                      </a:r>
                      <a:endParaRPr lang="en-US" sz="1800" b="1">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a:latin typeface="Times New Roman"/>
                          <a:ea typeface="Calibri"/>
                          <a:cs typeface="Times New Roman"/>
                        </a:rPr>
                        <a:t>Shyamanna Naik</a:t>
                      </a:r>
                      <a:endParaRPr lang="en-US" sz="1800" b="1">
                        <a:latin typeface="Calibri"/>
                        <a:ea typeface="Calibri"/>
                        <a:cs typeface="Times New Roman"/>
                      </a:endParaRPr>
                    </a:p>
                  </a:txBody>
                  <a:tcPr marL="68580" marR="68580" marT="0" marB="0"/>
                </a:tc>
                <a:tc>
                  <a:txBody>
                    <a:bodyPr/>
                    <a:lstStyle/>
                    <a:p>
                      <a:pPr marL="0" marR="0" algn="r">
                        <a:lnSpc>
                          <a:spcPct val="100000"/>
                        </a:lnSpc>
                        <a:spcBef>
                          <a:spcPts val="0"/>
                        </a:spcBef>
                        <a:spcAft>
                          <a:spcPts val="0"/>
                        </a:spcAft>
                      </a:pPr>
                      <a:r>
                        <a:rPr lang="en-US" sz="1400" b="1">
                          <a:latin typeface="Times New Roman"/>
                          <a:ea typeface="Calibri"/>
                          <a:cs typeface="Times New Roman"/>
                        </a:rPr>
                        <a:t>4</a:t>
                      </a:r>
                      <a:endParaRPr lang="en-US" sz="1800" b="1">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dirty="0">
                          <a:latin typeface="Times New Roman"/>
                          <a:ea typeface="Calibri"/>
                          <a:cs typeface="Times New Roman"/>
                        </a:rPr>
                        <a:t>Areca nut, Coconut, Banana, vegetables</a:t>
                      </a:r>
                      <a:endParaRPr lang="en-US" sz="1800" b="1" dirty="0">
                        <a:latin typeface="Calibri"/>
                        <a:ea typeface="Calibri"/>
                        <a:cs typeface="Times New Roman"/>
                      </a:endParaRPr>
                    </a:p>
                  </a:txBody>
                  <a:tcPr marL="68580" marR="68580" marT="0" marB="0"/>
                </a:tc>
                <a:tc>
                  <a:txBody>
                    <a:bodyPr/>
                    <a:lstStyle/>
                    <a:p>
                      <a:pPr marL="0" marR="0" algn="r">
                        <a:lnSpc>
                          <a:spcPct val="100000"/>
                        </a:lnSpc>
                        <a:spcBef>
                          <a:spcPts val="0"/>
                        </a:spcBef>
                        <a:spcAft>
                          <a:spcPts val="0"/>
                        </a:spcAft>
                      </a:pPr>
                      <a:r>
                        <a:rPr lang="en-US" sz="1400" b="1" dirty="0">
                          <a:latin typeface="Times New Roman"/>
                          <a:ea typeface="Calibri"/>
                          <a:cs typeface="Times New Roman"/>
                        </a:rPr>
                        <a:t>1,98,280.00</a:t>
                      </a:r>
                      <a:endParaRPr lang="en-US" sz="1800" b="1" dirty="0">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a:latin typeface="Times New Roman"/>
                          <a:ea typeface="Calibri"/>
                          <a:cs typeface="Times New Roman"/>
                        </a:rPr>
                        <a:t>Agridevelopment, Rubber, Diary, Solar light installation, Gobar Gas, Washing machine purchase</a:t>
                      </a:r>
                      <a:endParaRPr lang="en-US" sz="1800" b="1">
                        <a:latin typeface="Calibri"/>
                        <a:ea typeface="Calibri"/>
                        <a:cs typeface="Times New Roman"/>
                      </a:endParaRPr>
                    </a:p>
                  </a:txBody>
                  <a:tcPr marL="68580" marR="68580" marT="0" marB="0"/>
                </a:tc>
              </a:tr>
              <a:tr h="370840">
                <a:tc>
                  <a:txBody>
                    <a:bodyPr/>
                    <a:lstStyle/>
                    <a:p>
                      <a:pPr marL="0" marR="0">
                        <a:lnSpc>
                          <a:spcPct val="100000"/>
                        </a:lnSpc>
                        <a:spcBef>
                          <a:spcPts val="0"/>
                        </a:spcBef>
                        <a:spcAft>
                          <a:spcPts val="0"/>
                        </a:spcAft>
                      </a:pPr>
                      <a:r>
                        <a:rPr lang="en-US" sz="1400" b="1">
                          <a:latin typeface="Times New Roman"/>
                          <a:ea typeface="Calibri"/>
                          <a:cs typeface="Times New Roman"/>
                        </a:rPr>
                        <a:t>3.</a:t>
                      </a:r>
                      <a:endParaRPr lang="en-US" sz="1800" b="1">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a:latin typeface="Times New Roman"/>
                          <a:ea typeface="Calibri"/>
                          <a:cs typeface="Times New Roman"/>
                        </a:rPr>
                        <a:t>Vamana Mulya</a:t>
                      </a:r>
                      <a:endParaRPr lang="en-US" sz="1800" b="1">
                        <a:latin typeface="Calibri"/>
                        <a:ea typeface="Calibri"/>
                        <a:cs typeface="Times New Roman"/>
                      </a:endParaRPr>
                    </a:p>
                  </a:txBody>
                  <a:tcPr marL="68580" marR="68580" marT="0" marB="0"/>
                </a:tc>
                <a:tc>
                  <a:txBody>
                    <a:bodyPr/>
                    <a:lstStyle/>
                    <a:p>
                      <a:pPr marL="0" marR="0" algn="r">
                        <a:lnSpc>
                          <a:spcPct val="100000"/>
                        </a:lnSpc>
                        <a:spcBef>
                          <a:spcPts val="0"/>
                        </a:spcBef>
                        <a:spcAft>
                          <a:spcPts val="0"/>
                        </a:spcAft>
                      </a:pPr>
                      <a:r>
                        <a:rPr lang="en-US" sz="1400" b="1">
                          <a:latin typeface="Times New Roman"/>
                          <a:ea typeface="Calibri"/>
                          <a:cs typeface="Times New Roman"/>
                        </a:rPr>
                        <a:t>4</a:t>
                      </a:r>
                      <a:endParaRPr lang="en-US" sz="1800" b="1">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a:latin typeface="Times New Roman"/>
                          <a:ea typeface="Calibri"/>
                          <a:cs typeface="Times New Roman"/>
                        </a:rPr>
                        <a:t>Areca nut, Coconut, Banana</a:t>
                      </a:r>
                      <a:endParaRPr lang="en-US" sz="1800" b="1">
                        <a:latin typeface="Calibri"/>
                        <a:ea typeface="Calibri"/>
                        <a:cs typeface="Times New Roman"/>
                      </a:endParaRPr>
                    </a:p>
                  </a:txBody>
                  <a:tcPr marL="68580" marR="68580" marT="0" marB="0"/>
                </a:tc>
                <a:tc>
                  <a:txBody>
                    <a:bodyPr/>
                    <a:lstStyle/>
                    <a:p>
                      <a:pPr marL="0" marR="0" algn="r">
                        <a:lnSpc>
                          <a:spcPct val="100000"/>
                        </a:lnSpc>
                        <a:spcBef>
                          <a:spcPts val="0"/>
                        </a:spcBef>
                        <a:spcAft>
                          <a:spcPts val="0"/>
                        </a:spcAft>
                      </a:pPr>
                      <a:r>
                        <a:rPr lang="en-US" sz="1400" b="1" dirty="0">
                          <a:latin typeface="Times New Roman"/>
                          <a:ea typeface="Calibri"/>
                          <a:cs typeface="Times New Roman"/>
                        </a:rPr>
                        <a:t>2,11,301.00</a:t>
                      </a:r>
                      <a:endParaRPr lang="en-US" sz="1800" b="1" dirty="0">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dirty="0" err="1">
                          <a:latin typeface="Times New Roman"/>
                          <a:ea typeface="Calibri"/>
                          <a:cs typeface="Times New Roman"/>
                        </a:rPr>
                        <a:t>Agri</a:t>
                      </a:r>
                      <a:r>
                        <a:rPr lang="en-US" sz="1400" b="1" dirty="0">
                          <a:latin typeface="Times New Roman"/>
                          <a:ea typeface="Calibri"/>
                          <a:cs typeface="Times New Roman"/>
                        </a:rPr>
                        <a:t> development, Dairy, Solar light installation, </a:t>
                      </a:r>
                      <a:r>
                        <a:rPr lang="en-US" sz="1400" b="1" dirty="0" err="1">
                          <a:latin typeface="Times New Roman"/>
                          <a:ea typeface="Calibri"/>
                          <a:cs typeface="Times New Roman"/>
                        </a:rPr>
                        <a:t>Gobar</a:t>
                      </a:r>
                      <a:r>
                        <a:rPr lang="en-US" sz="1400" b="1" dirty="0">
                          <a:latin typeface="Times New Roman"/>
                          <a:ea typeface="Calibri"/>
                          <a:cs typeface="Times New Roman"/>
                        </a:rPr>
                        <a:t> Gas</a:t>
                      </a:r>
                      <a:endParaRPr lang="en-US" sz="1800" b="1" dirty="0">
                        <a:latin typeface="Calibri"/>
                        <a:ea typeface="Calibri"/>
                        <a:cs typeface="Times New Roman"/>
                      </a:endParaRPr>
                    </a:p>
                  </a:txBody>
                  <a:tcPr marL="68580" marR="68580" marT="0" marB="0"/>
                </a:tc>
              </a:tr>
              <a:tr h="370840">
                <a:tc>
                  <a:txBody>
                    <a:bodyPr/>
                    <a:lstStyle/>
                    <a:p>
                      <a:pPr marL="0" marR="0">
                        <a:lnSpc>
                          <a:spcPct val="100000"/>
                        </a:lnSpc>
                        <a:spcBef>
                          <a:spcPts val="0"/>
                        </a:spcBef>
                        <a:spcAft>
                          <a:spcPts val="0"/>
                        </a:spcAft>
                      </a:pPr>
                      <a:r>
                        <a:rPr lang="en-US" sz="1400" b="1">
                          <a:latin typeface="Times New Roman"/>
                          <a:ea typeface="Calibri"/>
                          <a:cs typeface="Times New Roman"/>
                        </a:rPr>
                        <a:t>4.</a:t>
                      </a:r>
                      <a:endParaRPr lang="en-US" sz="1800" b="1">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a:latin typeface="Times New Roman"/>
                          <a:ea typeface="Calibri"/>
                          <a:cs typeface="Times New Roman"/>
                        </a:rPr>
                        <a:t>Andru D’ souza</a:t>
                      </a:r>
                      <a:endParaRPr lang="en-US" sz="1800" b="1">
                        <a:latin typeface="Calibri"/>
                        <a:ea typeface="Calibri"/>
                        <a:cs typeface="Times New Roman"/>
                      </a:endParaRPr>
                    </a:p>
                  </a:txBody>
                  <a:tcPr marL="68580" marR="68580" marT="0" marB="0"/>
                </a:tc>
                <a:tc>
                  <a:txBody>
                    <a:bodyPr/>
                    <a:lstStyle/>
                    <a:p>
                      <a:pPr marL="0" marR="0" algn="r">
                        <a:lnSpc>
                          <a:spcPct val="100000"/>
                        </a:lnSpc>
                        <a:spcBef>
                          <a:spcPts val="0"/>
                        </a:spcBef>
                        <a:spcAft>
                          <a:spcPts val="0"/>
                        </a:spcAft>
                      </a:pPr>
                      <a:r>
                        <a:rPr lang="en-US" sz="1400" b="1">
                          <a:latin typeface="Times New Roman"/>
                          <a:ea typeface="Calibri"/>
                          <a:cs typeface="Times New Roman"/>
                        </a:rPr>
                        <a:t>3</a:t>
                      </a:r>
                      <a:endParaRPr lang="en-US" sz="1800" b="1">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a:latin typeface="Times New Roman"/>
                          <a:ea typeface="Calibri"/>
                          <a:cs typeface="Times New Roman"/>
                        </a:rPr>
                        <a:t>Areca nut, Coconut, Banana</a:t>
                      </a:r>
                      <a:endParaRPr lang="en-US" sz="1800" b="1">
                        <a:latin typeface="Calibri"/>
                        <a:ea typeface="Calibri"/>
                        <a:cs typeface="Times New Roman"/>
                      </a:endParaRPr>
                    </a:p>
                  </a:txBody>
                  <a:tcPr marL="68580" marR="68580" marT="0" marB="0"/>
                </a:tc>
                <a:tc>
                  <a:txBody>
                    <a:bodyPr/>
                    <a:lstStyle/>
                    <a:p>
                      <a:pPr marL="0" marR="0" algn="r">
                        <a:lnSpc>
                          <a:spcPct val="100000"/>
                        </a:lnSpc>
                        <a:spcBef>
                          <a:spcPts val="0"/>
                        </a:spcBef>
                        <a:spcAft>
                          <a:spcPts val="0"/>
                        </a:spcAft>
                      </a:pPr>
                      <a:r>
                        <a:rPr lang="en-US" sz="1400" b="1">
                          <a:latin typeface="Times New Roman"/>
                          <a:ea typeface="Calibri"/>
                          <a:cs typeface="Times New Roman"/>
                        </a:rPr>
                        <a:t>2,86,685.00</a:t>
                      </a:r>
                      <a:endParaRPr lang="en-US" sz="1800" b="1">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dirty="0">
                          <a:latin typeface="Times New Roman"/>
                          <a:ea typeface="Calibri"/>
                          <a:cs typeface="Times New Roman"/>
                        </a:rPr>
                        <a:t>Areca nut cultivation, Tank construction, Pump &amp; Pipe purchase.</a:t>
                      </a:r>
                      <a:endParaRPr lang="en-US" sz="1800" b="1" dirty="0">
                        <a:latin typeface="Calibri"/>
                        <a:ea typeface="Calibri"/>
                        <a:cs typeface="Times New Roman"/>
                      </a:endParaRPr>
                    </a:p>
                  </a:txBody>
                  <a:tcPr marL="68580" marR="68580" marT="0" marB="0"/>
                </a:tc>
              </a:tr>
              <a:tr h="237805">
                <a:tc>
                  <a:txBody>
                    <a:bodyPr/>
                    <a:lstStyle/>
                    <a:p>
                      <a:pPr marL="0" marR="0">
                        <a:lnSpc>
                          <a:spcPct val="100000"/>
                        </a:lnSpc>
                        <a:spcBef>
                          <a:spcPts val="0"/>
                        </a:spcBef>
                        <a:spcAft>
                          <a:spcPts val="0"/>
                        </a:spcAft>
                      </a:pPr>
                      <a:r>
                        <a:rPr lang="en-US" sz="1400" b="1">
                          <a:latin typeface="Times New Roman"/>
                          <a:ea typeface="Calibri"/>
                          <a:cs typeface="Times New Roman"/>
                        </a:rPr>
                        <a:t>5.</a:t>
                      </a:r>
                      <a:endParaRPr lang="en-US" sz="1800" b="1">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a:latin typeface="Times New Roman"/>
                          <a:ea typeface="Calibri"/>
                          <a:cs typeface="Times New Roman"/>
                        </a:rPr>
                        <a:t> Vanishree</a:t>
                      </a:r>
                      <a:endParaRPr lang="en-US" sz="1800" b="1">
                        <a:latin typeface="Calibri"/>
                        <a:ea typeface="Calibri"/>
                        <a:cs typeface="Times New Roman"/>
                      </a:endParaRPr>
                    </a:p>
                  </a:txBody>
                  <a:tcPr marL="68580" marR="68580" marT="0" marB="0"/>
                </a:tc>
                <a:tc>
                  <a:txBody>
                    <a:bodyPr/>
                    <a:lstStyle/>
                    <a:p>
                      <a:pPr marL="0" marR="0" algn="r">
                        <a:lnSpc>
                          <a:spcPct val="100000"/>
                        </a:lnSpc>
                        <a:spcBef>
                          <a:spcPts val="0"/>
                        </a:spcBef>
                        <a:spcAft>
                          <a:spcPts val="0"/>
                        </a:spcAft>
                      </a:pPr>
                      <a:r>
                        <a:rPr lang="en-US" sz="1400" b="1">
                          <a:latin typeface="Times New Roman"/>
                          <a:ea typeface="Calibri"/>
                          <a:cs typeface="Times New Roman"/>
                        </a:rPr>
                        <a:t>5</a:t>
                      </a:r>
                      <a:endParaRPr lang="en-US" sz="1800" b="1">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a:latin typeface="Times New Roman"/>
                          <a:ea typeface="Calibri"/>
                          <a:cs typeface="Times New Roman"/>
                        </a:rPr>
                        <a:t>Areca nut, Coconut, Banana, Pepper</a:t>
                      </a:r>
                      <a:endParaRPr lang="en-US" sz="1800" b="1">
                        <a:latin typeface="Calibri"/>
                        <a:ea typeface="Calibri"/>
                        <a:cs typeface="Times New Roman"/>
                      </a:endParaRPr>
                    </a:p>
                  </a:txBody>
                  <a:tcPr marL="68580" marR="68580" marT="0" marB="0"/>
                </a:tc>
                <a:tc>
                  <a:txBody>
                    <a:bodyPr/>
                    <a:lstStyle/>
                    <a:p>
                      <a:pPr marL="0" marR="0" algn="r">
                        <a:lnSpc>
                          <a:spcPct val="100000"/>
                        </a:lnSpc>
                        <a:spcBef>
                          <a:spcPts val="0"/>
                        </a:spcBef>
                        <a:spcAft>
                          <a:spcPts val="0"/>
                        </a:spcAft>
                      </a:pPr>
                      <a:r>
                        <a:rPr lang="en-US" sz="1400" b="1">
                          <a:latin typeface="Times New Roman"/>
                          <a:ea typeface="Calibri"/>
                          <a:cs typeface="Times New Roman"/>
                        </a:rPr>
                        <a:t>1,29,800.00</a:t>
                      </a:r>
                      <a:endParaRPr lang="en-US" sz="1800" b="1">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b="1" dirty="0">
                          <a:latin typeface="Times New Roman"/>
                          <a:ea typeface="Calibri"/>
                          <a:cs typeface="Times New Roman"/>
                        </a:rPr>
                        <a:t>House repair, electrification, Vehicle purchase</a:t>
                      </a:r>
                      <a:endParaRPr lang="en-US" sz="1800" b="1" dirty="0">
                        <a:latin typeface="Calibri"/>
                        <a:ea typeface="Calibri"/>
                        <a:cs typeface="Times New Roman"/>
                      </a:endParaRPr>
                    </a:p>
                  </a:txBody>
                  <a:tcPr marL="68580" marR="68580" marT="0" marB="0"/>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PBG in Karnataka </a:t>
            </a:r>
            <a:endParaRPr lang="en-US" dirty="0"/>
          </a:p>
        </p:txBody>
      </p:sp>
      <p:pic>
        <p:nvPicPr>
          <p:cNvPr id="1026" name="Picture 2" descr="C:\Documents and Settings\admini\Desktop\karnataka\Picture 029.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PBG in Karnataka </a:t>
            </a:r>
            <a:endParaRPr lang="en-US" dirty="0"/>
          </a:p>
        </p:txBody>
      </p:sp>
      <p:pic>
        <p:nvPicPr>
          <p:cNvPr id="2050" name="Picture 2" descr="C:\Documents and Settings\admini\Desktop\karnataka\Picture 030.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PBG in Karnataka </a:t>
            </a:r>
            <a:endParaRPr lang="en-US" dirty="0"/>
          </a:p>
        </p:txBody>
      </p:sp>
      <p:pic>
        <p:nvPicPr>
          <p:cNvPr id="3074" name="Picture 2" descr="C:\Documents and Settings\admini\Desktop\karnataka\Picture 048.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r>
              <a:rPr lang="en-US" sz="3600" b="1" smtClean="0">
                <a:solidFill>
                  <a:srgbClr val="C00000"/>
                </a:solidFill>
              </a:rPr>
              <a:t>Difference Between Questionnaire &amp; Schedule </a:t>
            </a:r>
          </a:p>
        </p:txBody>
      </p:sp>
      <p:sp>
        <p:nvSpPr>
          <p:cNvPr id="5123" name="Content Placeholder 2"/>
          <p:cNvSpPr>
            <a:spLocks noGrp="1"/>
          </p:cNvSpPr>
          <p:nvPr>
            <p:ph idx="1"/>
          </p:nvPr>
        </p:nvSpPr>
        <p:spPr/>
        <p:txBody>
          <a:bodyPr>
            <a:normAutofit/>
          </a:bodyPr>
          <a:lstStyle/>
          <a:p>
            <a:r>
              <a:rPr lang="en-US" sz="2800" b="1" dirty="0" smtClean="0">
                <a:latin typeface="Times New Roman" pitchFamily="18" charset="0"/>
                <a:cs typeface="Times New Roman" pitchFamily="18" charset="0"/>
              </a:rPr>
              <a:t>Questionnaire: Indirect way of Data Collection such as sending by post, talking over phone, email etc.</a:t>
            </a:r>
          </a:p>
          <a:p>
            <a:pPr>
              <a:buNone/>
            </a:pPr>
            <a:endParaRPr lang="en-US" sz="2800" b="1" dirty="0" smtClean="0">
              <a:latin typeface="Times New Roman" pitchFamily="18" charset="0"/>
              <a:cs typeface="Times New Roman" pitchFamily="18" charset="0"/>
            </a:endParaRPr>
          </a:p>
          <a:p>
            <a:endParaRPr lang="en-US" sz="2800" b="1" dirty="0" smtClean="0">
              <a:latin typeface="Times New Roman" pitchFamily="18" charset="0"/>
              <a:cs typeface="Times New Roman" pitchFamily="18" charset="0"/>
            </a:endParaRPr>
          </a:p>
          <a:p>
            <a:r>
              <a:rPr lang="en-US" sz="2800" b="1" dirty="0" smtClean="0">
                <a:solidFill>
                  <a:srgbClr val="660066"/>
                </a:solidFill>
                <a:latin typeface="Times New Roman" pitchFamily="18" charset="0"/>
                <a:cs typeface="Times New Roman" pitchFamily="18" charset="0"/>
              </a:rPr>
              <a:t>Schedule: Direct way of Data collection i.e. face to face talking such as Interview method etc.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PBG in Karnataka </a:t>
            </a:r>
            <a:endParaRPr lang="en-US" dirty="0"/>
          </a:p>
        </p:txBody>
      </p:sp>
      <p:pic>
        <p:nvPicPr>
          <p:cNvPr id="4098" name="Picture 2" descr="C:\Documents and Settings\admini\Desktop\karnataka\Picture 039.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latin typeface="Times New Roman" pitchFamily="18" charset="0"/>
                <a:cs typeface="Times New Roman" pitchFamily="18" charset="0"/>
              </a:rPr>
              <a:t>MCP: Case from Warangal District, AP </a:t>
            </a:r>
            <a:br>
              <a:rPr lang="en-US" sz="2400" b="1" dirty="0" smtClean="0">
                <a:latin typeface="Times New Roman" pitchFamily="18" charset="0"/>
                <a:cs typeface="Times New Roman" pitchFamily="18" charset="0"/>
              </a:rPr>
            </a:br>
            <a:r>
              <a:rPr lang="en-US" sz="2400" b="1" dirty="0" smtClean="0">
                <a:solidFill>
                  <a:srgbClr val="C00000"/>
                </a:solidFill>
                <a:latin typeface="Times New Roman" pitchFamily="18" charset="0"/>
                <a:cs typeface="Times New Roman" pitchFamily="18" charset="0"/>
              </a:rPr>
              <a:t>Study conducted on 28 August 2013</a:t>
            </a:r>
            <a:endParaRPr lang="en-US" sz="2400" dirty="0">
              <a:solidFill>
                <a:srgbClr val="C00000"/>
              </a:solidFill>
            </a:endParaRPr>
          </a:p>
        </p:txBody>
      </p:sp>
      <p:sp>
        <p:nvSpPr>
          <p:cNvPr id="3" name="Content Placeholder 2"/>
          <p:cNvSpPr>
            <a:spLocks noGrp="1"/>
          </p:cNvSpPr>
          <p:nvPr>
            <p:ph idx="1"/>
          </p:nvPr>
        </p:nvSpPr>
        <p:spPr/>
        <p:txBody>
          <a:bodyPr>
            <a:normAutofit fontScale="70000" lnSpcReduction="20000"/>
          </a:bodyPr>
          <a:lstStyle/>
          <a:p>
            <a:pPr>
              <a:lnSpc>
                <a:spcPct val="150000"/>
              </a:lnSpc>
              <a:buFont typeface="Wingdings" pitchFamily="2" charset="2"/>
              <a:buChar char="§"/>
            </a:pPr>
            <a:r>
              <a:rPr lang="en-US" b="1" dirty="0" err="1" smtClean="0">
                <a:latin typeface="Times New Roman" pitchFamily="18" charset="0"/>
                <a:cs typeface="Times New Roman" pitchFamily="18" charset="0"/>
              </a:rPr>
              <a:t>Srinivasa</a:t>
            </a:r>
            <a:r>
              <a:rPr lang="en-US" b="1" dirty="0" smtClean="0">
                <a:latin typeface="Times New Roman" pitchFamily="18" charset="0"/>
                <a:cs typeface="Times New Roman" pitchFamily="18" charset="0"/>
              </a:rPr>
              <a:t>  SHG at </a:t>
            </a:r>
            <a:r>
              <a:rPr lang="en-US" b="1" dirty="0" err="1" smtClean="0">
                <a:latin typeface="Times New Roman" pitchFamily="18" charset="0"/>
                <a:cs typeface="Times New Roman" pitchFamily="18" charset="0"/>
              </a:rPr>
              <a:t>Thirumalagiri</a:t>
            </a:r>
            <a:r>
              <a:rPr lang="en-US" b="1" dirty="0" smtClean="0">
                <a:latin typeface="Times New Roman" pitchFamily="18" charset="0"/>
                <a:cs typeface="Times New Roman" pitchFamily="18" charset="0"/>
              </a:rPr>
              <a:t> Village , </a:t>
            </a:r>
            <a:r>
              <a:rPr lang="en-US" b="1" dirty="0" err="1" smtClean="0">
                <a:latin typeface="Times New Roman" pitchFamily="18" charset="0"/>
                <a:cs typeface="Times New Roman" pitchFamily="18" charset="0"/>
              </a:rPr>
              <a:t>Athmakur</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Mandal</a:t>
            </a:r>
            <a:r>
              <a:rPr lang="en-US" b="1" dirty="0" smtClean="0">
                <a:latin typeface="Times New Roman" pitchFamily="18" charset="0"/>
                <a:cs typeface="Times New Roman" pitchFamily="18" charset="0"/>
              </a:rPr>
              <a:t> </a:t>
            </a:r>
          </a:p>
          <a:p>
            <a:pPr>
              <a:lnSpc>
                <a:spcPct val="150000"/>
              </a:lnSpc>
              <a:buFont typeface="Wingdings" pitchFamily="2" charset="2"/>
              <a:buChar char="§"/>
            </a:pPr>
            <a:r>
              <a:rPr lang="en-US" b="1" dirty="0" smtClean="0">
                <a:latin typeface="Times New Roman" pitchFamily="18" charset="0"/>
                <a:cs typeface="Times New Roman" pitchFamily="18" charset="0"/>
              </a:rPr>
              <a:t>10 Women BC, formed in August 1999</a:t>
            </a:r>
          </a:p>
          <a:p>
            <a:pPr>
              <a:lnSpc>
                <a:spcPct val="150000"/>
              </a:lnSpc>
              <a:buFont typeface="Wingdings" pitchFamily="2" charset="2"/>
              <a:buChar char="§"/>
            </a:pPr>
            <a:r>
              <a:rPr lang="en-US" b="1" dirty="0" smtClean="0">
                <a:latin typeface="Times New Roman" pitchFamily="18" charset="0"/>
                <a:cs typeface="Times New Roman" pitchFamily="18" charset="0"/>
              </a:rPr>
              <a:t>No. of Meetings held 169</a:t>
            </a:r>
          </a:p>
          <a:p>
            <a:pPr>
              <a:lnSpc>
                <a:spcPct val="150000"/>
              </a:lnSpc>
              <a:buFont typeface="Wingdings" pitchFamily="2" charset="2"/>
              <a:buChar char="§"/>
            </a:pPr>
            <a:r>
              <a:rPr lang="en-US" b="1" dirty="0" smtClean="0">
                <a:solidFill>
                  <a:srgbClr val="7030A0"/>
                </a:solidFill>
                <a:latin typeface="Times New Roman" pitchFamily="18" charset="0"/>
                <a:cs typeface="Times New Roman" pitchFamily="18" charset="0"/>
              </a:rPr>
              <a:t>Average no. of Loan /member  09</a:t>
            </a:r>
          </a:p>
          <a:p>
            <a:pPr>
              <a:lnSpc>
                <a:spcPct val="150000"/>
              </a:lnSpc>
              <a:buFont typeface="Wingdings" pitchFamily="2" charset="2"/>
              <a:buChar char="§"/>
            </a:pPr>
            <a:r>
              <a:rPr lang="en-US" b="1" dirty="0" smtClean="0">
                <a:solidFill>
                  <a:srgbClr val="C00000"/>
                </a:solidFill>
                <a:latin typeface="Times New Roman" pitchFamily="18" charset="0"/>
                <a:cs typeface="Times New Roman" pitchFamily="18" charset="0"/>
              </a:rPr>
              <a:t>Average Amount of Loan /member : Rs.85000</a:t>
            </a:r>
          </a:p>
          <a:p>
            <a:pPr>
              <a:lnSpc>
                <a:spcPct val="150000"/>
              </a:lnSpc>
              <a:buFont typeface="Wingdings" pitchFamily="2" charset="2"/>
              <a:buChar char="§"/>
            </a:pPr>
            <a:r>
              <a:rPr lang="en-US" b="1" dirty="0" smtClean="0">
                <a:latin typeface="Times New Roman" pitchFamily="18" charset="0"/>
                <a:cs typeface="Times New Roman" pitchFamily="18" charset="0"/>
              </a:rPr>
              <a:t>1</a:t>
            </a:r>
            <a:r>
              <a:rPr lang="en-US" b="1" baseline="30000" dirty="0" smtClean="0">
                <a:latin typeface="Times New Roman" pitchFamily="18" charset="0"/>
                <a:cs typeface="Times New Roman" pitchFamily="18" charset="0"/>
              </a:rPr>
              <a:t>st</a:t>
            </a:r>
            <a:r>
              <a:rPr lang="en-US" b="1" dirty="0" smtClean="0">
                <a:latin typeface="Times New Roman" pitchFamily="18" charset="0"/>
                <a:cs typeface="Times New Roman" pitchFamily="18" charset="0"/>
              </a:rPr>
              <a:t> Bank loan taken in 2003- Rs. 10000 &amp; repaid</a:t>
            </a:r>
          </a:p>
          <a:p>
            <a:pPr>
              <a:lnSpc>
                <a:spcPct val="150000"/>
              </a:lnSpc>
              <a:buFont typeface="Wingdings" pitchFamily="2" charset="2"/>
              <a:buChar char="§"/>
            </a:pPr>
            <a:r>
              <a:rPr lang="en-US" b="1" dirty="0" smtClean="0">
                <a:latin typeface="Times New Roman" pitchFamily="18" charset="0"/>
                <a:cs typeface="Times New Roman" pitchFamily="18" charset="0"/>
              </a:rPr>
              <a:t>2</a:t>
            </a:r>
            <a:r>
              <a:rPr lang="en-US" b="1" baseline="30000" dirty="0" smtClean="0">
                <a:latin typeface="Times New Roman" pitchFamily="18" charset="0"/>
                <a:cs typeface="Times New Roman" pitchFamily="18" charset="0"/>
              </a:rPr>
              <a:t>nd</a:t>
            </a:r>
            <a:r>
              <a:rPr lang="en-US" b="1" dirty="0" smtClean="0">
                <a:latin typeface="Times New Roman" pitchFamily="18" charset="0"/>
                <a:cs typeface="Times New Roman" pitchFamily="18" charset="0"/>
              </a:rPr>
              <a:t> Bank loan taken in 2004- Rs. 15000 &amp; repaid</a:t>
            </a:r>
          </a:p>
          <a:p>
            <a:pPr>
              <a:lnSpc>
                <a:spcPct val="150000"/>
              </a:lnSpc>
              <a:buFont typeface="Wingdings" pitchFamily="2" charset="2"/>
              <a:buChar char="§"/>
            </a:pPr>
            <a:r>
              <a:rPr lang="en-US" b="1" dirty="0" smtClean="0">
                <a:latin typeface="Times New Roman" pitchFamily="18" charset="0"/>
                <a:cs typeface="Times New Roman" pitchFamily="18" charset="0"/>
              </a:rPr>
              <a:t>3</a:t>
            </a:r>
            <a:r>
              <a:rPr lang="en-US" b="1" baseline="30000" dirty="0" smtClean="0">
                <a:latin typeface="Times New Roman" pitchFamily="18" charset="0"/>
                <a:cs typeface="Times New Roman" pitchFamily="18" charset="0"/>
              </a:rPr>
              <a:t>rd</a:t>
            </a:r>
            <a:r>
              <a:rPr lang="en-US" b="1" dirty="0" smtClean="0">
                <a:latin typeface="Times New Roman" pitchFamily="18" charset="0"/>
                <a:cs typeface="Times New Roman" pitchFamily="18" charset="0"/>
              </a:rPr>
              <a:t> Bank loan taken in 2005- Rs. 40000 &amp; repaid</a:t>
            </a:r>
          </a:p>
          <a:p>
            <a:pPr>
              <a:buFont typeface="Wingdings" pitchFamily="2" charset="2"/>
              <a:buChar char="§"/>
            </a:pPr>
            <a:r>
              <a:rPr lang="en-US" b="1" dirty="0" smtClean="0">
                <a:latin typeface="Times New Roman" pitchFamily="18" charset="0"/>
                <a:cs typeface="Times New Roman" pitchFamily="18" charset="0"/>
              </a:rPr>
              <a:t>4</a:t>
            </a:r>
            <a:r>
              <a:rPr lang="en-US" b="1" baseline="30000" dirty="0" smtClean="0">
                <a:latin typeface="Times New Roman" pitchFamily="18" charset="0"/>
                <a:cs typeface="Times New Roman" pitchFamily="18" charset="0"/>
              </a:rPr>
              <a:t>th</a:t>
            </a:r>
            <a:r>
              <a:rPr lang="en-US" b="1" dirty="0" smtClean="0">
                <a:latin typeface="Times New Roman" pitchFamily="18" charset="0"/>
                <a:cs typeface="Times New Roman" pitchFamily="18" charset="0"/>
              </a:rPr>
              <a:t> Bank loan taken in 2007-Rs. 80000 &amp; repaid</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r>
              <a:rPr lang="en-US" sz="2400" b="1" dirty="0" smtClean="0">
                <a:latin typeface="Times New Roman" pitchFamily="18" charset="0"/>
                <a:cs typeface="Times New Roman" pitchFamily="18" charset="0"/>
              </a:rPr>
              <a:t>MCP: Case from Warangal District, AP </a:t>
            </a:r>
            <a:br>
              <a:rPr lang="en-US" sz="2400" b="1" dirty="0" smtClean="0">
                <a:latin typeface="Times New Roman" pitchFamily="18" charset="0"/>
                <a:cs typeface="Times New Roman" pitchFamily="18" charset="0"/>
              </a:rPr>
            </a:br>
            <a:r>
              <a:rPr lang="en-US" sz="2400" b="1" dirty="0" smtClean="0">
                <a:solidFill>
                  <a:srgbClr val="C00000"/>
                </a:solidFill>
                <a:latin typeface="Times New Roman" pitchFamily="18" charset="0"/>
                <a:cs typeface="Times New Roman" pitchFamily="18" charset="0"/>
              </a:rPr>
              <a:t>Study conducted on 28 August 2013</a:t>
            </a:r>
            <a:endParaRPr lang="en-US" sz="2400" dirty="0"/>
          </a:p>
        </p:txBody>
      </p:sp>
      <p:sp>
        <p:nvSpPr>
          <p:cNvPr id="3" name="Content Placeholder 2"/>
          <p:cNvSpPr>
            <a:spLocks noGrp="1"/>
          </p:cNvSpPr>
          <p:nvPr>
            <p:ph idx="1"/>
          </p:nvPr>
        </p:nvSpPr>
        <p:spPr/>
        <p:txBody>
          <a:bodyPr>
            <a:normAutofit/>
          </a:bodyPr>
          <a:lstStyle/>
          <a:p>
            <a:r>
              <a:rPr lang="en-US" sz="2800" b="1" dirty="0" smtClean="0">
                <a:latin typeface="Times New Roman" pitchFamily="18" charset="0"/>
                <a:cs typeface="Times New Roman" pitchFamily="18" charset="0"/>
              </a:rPr>
              <a:t>5</a:t>
            </a:r>
            <a:r>
              <a:rPr lang="en-US" sz="2800" b="1" baseline="30000" dirty="0" smtClean="0">
                <a:latin typeface="Times New Roman" pitchFamily="18" charset="0"/>
                <a:cs typeface="Times New Roman" pitchFamily="18" charset="0"/>
              </a:rPr>
              <a:t>th</a:t>
            </a:r>
            <a:r>
              <a:rPr lang="en-US" sz="2800" b="1" dirty="0" smtClean="0">
                <a:latin typeface="Times New Roman" pitchFamily="18" charset="0"/>
                <a:cs typeface="Times New Roman" pitchFamily="18" charset="0"/>
              </a:rPr>
              <a:t> Bank loan taken in 2009-Rs. 200000 &amp; repaid</a:t>
            </a:r>
          </a:p>
          <a:p>
            <a:pPr>
              <a:buNone/>
            </a:pPr>
            <a:endParaRPr lang="en-US" sz="2800" b="1" dirty="0" smtClean="0">
              <a:latin typeface="Times New Roman" pitchFamily="18" charset="0"/>
              <a:cs typeface="Times New Roman" pitchFamily="18" charset="0"/>
            </a:endParaRPr>
          </a:p>
          <a:p>
            <a:r>
              <a:rPr lang="en-US" sz="2800" b="1" dirty="0" smtClean="0">
                <a:solidFill>
                  <a:srgbClr val="7030A0"/>
                </a:solidFill>
                <a:latin typeface="Times New Roman" pitchFamily="18" charset="0"/>
                <a:cs typeface="Times New Roman" pitchFamily="18" charset="0"/>
              </a:rPr>
              <a:t>6</a:t>
            </a:r>
            <a:r>
              <a:rPr lang="en-US" sz="2800" b="1" baseline="30000" dirty="0" smtClean="0">
                <a:solidFill>
                  <a:srgbClr val="7030A0"/>
                </a:solidFill>
                <a:latin typeface="Times New Roman" pitchFamily="18" charset="0"/>
                <a:cs typeface="Times New Roman" pitchFamily="18" charset="0"/>
              </a:rPr>
              <a:t>th</a:t>
            </a:r>
            <a:r>
              <a:rPr lang="en-US" sz="2800" b="1" dirty="0" smtClean="0">
                <a:solidFill>
                  <a:srgbClr val="7030A0"/>
                </a:solidFill>
                <a:latin typeface="Times New Roman" pitchFamily="18" charset="0"/>
                <a:cs typeface="Times New Roman" pitchFamily="18" charset="0"/>
              </a:rPr>
              <a:t> Bank loan taken in 2011-Rs. 300000 &amp; repaid</a:t>
            </a:r>
          </a:p>
          <a:p>
            <a:pPr>
              <a:buNone/>
            </a:pPr>
            <a:r>
              <a:rPr lang="en-US" sz="2800" b="1" dirty="0" smtClean="0">
                <a:solidFill>
                  <a:srgbClr val="7030A0"/>
                </a:solidFill>
                <a:latin typeface="Times New Roman" pitchFamily="18" charset="0"/>
                <a:cs typeface="Times New Roman" pitchFamily="18" charset="0"/>
              </a:rPr>
              <a:t>   Rs280000 </a:t>
            </a:r>
          </a:p>
          <a:p>
            <a:pPr>
              <a:buNone/>
            </a:pPr>
            <a:r>
              <a:rPr lang="en-US" sz="2800" b="1" dirty="0" smtClean="0">
                <a:solidFill>
                  <a:srgbClr val="7030A0"/>
                </a:solidFill>
                <a:latin typeface="Times New Roman" pitchFamily="18" charset="0"/>
                <a:cs typeface="Times New Roman" pitchFamily="18" charset="0"/>
              </a:rPr>
              <a:t> </a:t>
            </a:r>
          </a:p>
          <a:p>
            <a:pPr>
              <a:buFont typeface="Wingdings" pitchFamily="2" charset="2"/>
              <a:buChar char="v"/>
            </a:pPr>
            <a:r>
              <a:rPr lang="en-US" sz="2800" b="1" dirty="0" smtClean="0">
                <a:latin typeface="Times New Roman" pitchFamily="18" charset="0"/>
                <a:cs typeface="Times New Roman" pitchFamily="18" charset="0"/>
              </a:rPr>
              <a:t>     </a:t>
            </a:r>
            <a:r>
              <a:rPr lang="en-US" sz="2800" b="1" dirty="0" smtClean="0">
                <a:solidFill>
                  <a:srgbClr val="C00000"/>
                </a:solidFill>
                <a:latin typeface="Times New Roman" pitchFamily="18" charset="0"/>
                <a:cs typeface="Times New Roman" pitchFamily="18" charset="0"/>
              </a:rPr>
              <a:t>VO Loan taken in 2013 Rs. 108000 &amp; Repaid </a:t>
            </a:r>
          </a:p>
          <a:p>
            <a:pPr>
              <a:buNone/>
            </a:pPr>
            <a:r>
              <a:rPr lang="en-US" sz="2800" b="1" dirty="0" smtClean="0">
                <a:solidFill>
                  <a:srgbClr val="C00000"/>
                </a:solidFill>
                <a:latin typeface="Times New Roman" pitchFamily="18" charset="0"/>
                <a:cs typeface="Times New Roman" pitchFamily="18" charset="0"/>
              </a:rPr>
              <a:t>     Rs. 22000</a:t>
            </a:r>
          </a:p>
          <a:p>
            <a:pPr>
              <a:buNone/>
            </a:pPr>
            <a:endParaRPr lang="en-US" sz="2800" b="1" dirty="0" smtClean="0">
              <a:solidFill>
                <a:srgbClr val="C00000"/>
              </a:solidFill>
              <a:latin typeface="Times New Roman" pitchFamily="18" charset="0"/>
              <a:cs typeface="Times New Roman" pitchFamily="18" charset="0"/>
            </a:endParaRPr>
          </a:p>
          <a:p>
            <a:pPr>
              <a:buNone/>
            </a:pPr>
            <a:endParaRPr lang="en-US" sz="2800" b="1" dirty="0" smtClean="0">
              <a:solidFill>
                <a:srgbClr val="C00000"/>
              </a:solidFill>
              <a:latin typeface="Times New Roman" pitchFamily="18" charset="0"/>
              <a:cs typeface="Times New Roman" pitchFamily="18" charset="0"/>
            </a:endParaRPr>
          </a:p>
          <a:p>
            <a:endParaRPr lang="en-US" sz="2800" b="1" dirty="0" smtClean="0">
              <a:latin typeface="Times New Roman" pitchFamily="18" charset="0"/>
              <a:cs typeface="Times New Roman" pitchFamily="18" charset="0"/>
            </a:endParaRP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latin typeface="Times New Roman" pitchFamily="18" charset="0"/>
                <a:cs typeface="Times New Roman" pitchFamily="18" charset="0"/>
              </a:rPr>
              <a:t>MCP: Case from Warangal District, AP </a:t>
            </a:r>
            <a:br>
              <a:rPr lang="en-US" sz="2800" b="1" dirty="0" smtClean="0">
                <a:latin typeface="Times New Roman" pitchFamily="18" charset="0"/>
                <a:cs typeface="Times New Roman" pitchFamily="18" charset="0"/>
              </a:rPr>
            </a:br>
            <a:r>
              <a:rPr lang="en-US" sz="2800" b="1" dirty="0" smtClean="0">
                <a:solidFill>
                  <a:srgbClr val="C00000"/>
                </a:solidFill>
                <a:latin typeface="Times New Roman" pitchFamily="18" charset="0"/>
                <a:cs typeface="Times New Roman" pitchFamily="18" charset="0"/>
              </a:rPr>
              <a:t>Study conducted on 28 August 2013: Few Cases </a:t>
            </a:r>
            <a:endParaRPr lang="en-US" sz="2800" dirty="0"/>
          </a:p>
        </p:txBody>
      </p:sp>
      <p:sp>
        <p:nvSpPr>
          <p:cNvPr id="3" name="Content Placeholder 2"/>
          <p:cNvSpPr>
            <a:spLocks noGrp="1"/>
          </p:cNvSpPr>
          <p:nvPr>
            <p:ph idx="1"/>
          </p:nvPr>
        </p:nvSpPr>
        <p:spPr/>
        <p:txBody>
          <a:bodyPr>
            <a:normAutofit fontScale="92500"/>
          </a:bodyPr>
          <a:lstStyle/>
          <a:p>
            <a:pPr>
              <a:buFont typeface="Wingdings" pitchFamily="2" charset="2"/>
              <a:buChar char="Ø"/>
            </a:pPr>
            <a:r>
              <a:rPr lang="en-US" sz="2400" b="1" dirty="0" err="1" smtClean="0">
                <a:solidFill>
                  <a:srgbClr val="002060"/>
                </a:solidFill>
                <a:latin typeface="Times" pitchFamily="18" charset="0"/>
              </a:rPr>
              <a:t>Sridevi</a:t>
            </a:r>
            <a:r>
              <a:rPr lang="en-US" sz="2400" b="1" dirty="0" smtClean="0">
                <a:solidFill>
                  <a:srgbClr val="002060"/>
                </a:solidFill>
                <a:latin typeface="Times" pitchFamily="18" charset="0"/>
              </a:rPr>
              <a:t> (34 yrs): Rs. 50,000 cloth business &amp; tailoring. Cloth house to house selling</a:t>
            </a:r>
          </a:p>
          <a:p>
            <a:pPr>
              <a:buNone/>
            </a:pPr>
            <a:endParaRPr lang="en-US" sz="2400" b="1" dirty="0" smtClean="0">
              <a:solidFill>
                <a:srgbClr val="002060"/>
              </a:solidFill>
              <a:latin typeface="Times" pitchFamily="18" charset="0"/>
            </a:endParaRPr>
          </a:p>
          <a:p>
            <a:pPr>
              <a:buFont typeface="Wingdings" pitchFamily="2" charset="2"/>
              <a:buChar char="Ø"/>
            </a:pPr>
            <a:r>
              <a:rPr lang="en-US" sz="2400" b="1" dirty="0" smtClean="0">
                <a:solidFill>
                  <a:srgbClr val="C00000"/>
                </a:solidFill>
                <a:latin typeface="Times" pitchFamily="18" charset="0"/>
              </a:rPr>
              <a:t>Vijayalaxmi (30 yrs): Rs. 20,000 plastic chair selling</a:t>
            </a:r>
          </a:p>
          <a:p>
            <a:pPr>
              <a:buNone/>
            </a:pPr>
            <a:endParaRPr lang="en-US" sz="2400" b="1" dirty="0" smtClean="0">
              <a:solidFill>
                <a:srgbClr val="C00000"/>
              </a:solidFill>
              <a:latin typeface="Times" pitchFamily="18" charset="0"/>
            </a:endParaRPr>
          </a:p>
          <a:p>
            <a:pPr>
              <a:buFont typeface="Wingdings" pitchFamily="2" charset="2"/>
              <a:buChar char="Ø"/>
            </a:pPr>
            <a:r>
              <a:rPr lang="en-US" sz="2400" b="1" dirty="0" err="1" smtClean="0">
                <a:solidFill>
                  <a:srgbClr val="3333CC"/>
                </a:solidFill>
                <a:latin typeface="Times" pitchFamily="18" charset="0"/>
              </a:rPr>
              <a:t>Jyothi</a:t>
            </a:r>
            <a:r>
              <a:rPr lang="en-US" sz="2400" b="1" dirty="0" smtClean="0">
                <a:solidFill>
                  <a:srgbClr val="3333CC"/>
                </a:solidFill>
                <a:latin typeface="Times" pitchFamily="18" charset="0"/>
              </a:rPr>
              <a:t> (28 yrs): Rs. 40, 000 Selling of Cotton &amp; also Health Asst. earning wage Rs 2500/Month</a:t>
            </a:r>
          </a:p>
          <a:p>
            <a:pPr>
              <a:buNone/>
            </a:pPr>
            <a:endParaRPr lang="en-US" sz="2400" b="1" dirty="0" smtClean="0">
              <a:solidFill>
                <a:srgbClr val="3333CC"/>
              </a:solidFill>
              <a:latin typeface="Times" pitchFamily="18" charset="0"/>
            </a:endParaRPr>
          </a:p>
          <a:p>
            <a:pPr>
              <a:buFont typeface="Wingdings" pitchFamily="2" charset="2"/>
              <a:buChar char="Ø"/>
            </a:pPr>
            <a:r>
              <a:rPr lang="en-US" sz="2400" b="1" dirty="0" err="1" smtClean="0">
                <a:solidFill>
                  <a:srgbClr val="0070C0"/>
                </a:solidFill>
                <a:latin typeface="Times" pitchFamily="18" charset="0"/>
              </a:rPr>
              <a:t>Sartitha</a:t>
            </a:r>
            <a:r>
              <a:rPr lang="en-US" sz="2400" b="1" dirty="0" smtClean="0">
                <a:solidFill>
                  <a:srgbClr val="0070C0"/>
                </a:solidFill>
                <a:latin typeface="Times" pitchFamily="18" charset="0"/>
              </a:rPr>
              <a:t> (22 yrs): Rs. 10,000 Having Agri.Land-2 acres growing mainly cotton used for LOAN </a:t>
            </a:r>
            <a:r>
              <a:rPr lang="en-US" sz="2400" b="1" smtClean="0">
                <a:solidFill>
                  <a:srgbClr val="0070C0"/>
                </a:solidFill>
                <a:latin typeface="Times" pitchFamily="18" charset="0"/>
              </a:rPr>
              <a:t>used for Cotton </a:t>
            </a:r>
            <a:r>
              <a:rPr lang="en-US" sz="2400" b="1" dirty="0" smtClean="0">
                <a:solidFill>
                  <a:srgbClr val="0070C0"/>
                </a:solidFill>
                <a:latin typeface="Times" pitchFamily="18" charset="0"/>
              </a:rPr>
              <a:t>Cultivation</a:t>
            </a:r>
          </a:p>
          <a:p>
            <a:pPr>
              <a:buNone/>
            </a:pPr>
            <a:r>
              <a:rPr lang="en-US" sz="2400" b="1" dirty="0" smtClean="0">
                <a:solidFill>
                  <a:srgbClr val="0070C0"/>
                </a:solidFill>
                <a:latin typeface="Times" pitchFamily="18" charset="0"/>
              </a:rPr>
              <a:t> </a:t>
            </a:r>
          </a:p>
          <a:p>
            <a:pPr>
              <a:buFont typeface="Wingdings" pitchFamily="2" charset="2"/>
              <a:buChar char="Ø"/>
            </a:pPr>
            <a:endParaRPr lang="en-US" sz="2400" b="1" dirty="0" smtClean="0">
              <a:solidFill>
                <a:srgbClr val="3333CC"/>
              </a:solidFill>
              <a:latin typeface="Times" pitchFamily="18" charset="0"/>
            </a:endParaRPr>
          </a:p>
          <a:p>
            <a:pPr>
              <a:buNone/>
            </a:pPr>
            <a:endParaRPr lang="en-US" sz="2400" b="1" dirty="0" smtClean="0">
              <a:solidFill>
                <a:srgbClr val="3333CC"/>
              </a:solidFill>
              <a:latin typeface="Times" pitchFamily="18" charset="0"/>
            </a:endParaRPr>
          </a:p>
          <a:p>
            <a:pPr>
              <a:buFont typeface="Wingdings" pitchFamily="2" charset="2"/>
              <a:buChar char="Ø"/>
            </a:pPr>
            <a:endParaRPr lang="en-US" sz="2400" b="1" dirty="0" smtClean="0">
              <a:solidFill>
                <a:srgbClr val="C00000"/>
              </a:solidFill>
              <a:latin typeface="Times" pitchFamily="18" charset="0"/>
            </a:endParaRPr>
          </a:p>
          <a:p>
            <a:pPr>
              <a:buFont typeface="Wingdings" pitchFamily="2" charset="2"/>
              <a:buChar char="Ø"/>
            </a:pPr>
            <a:endParaRPr lang="en-US" dirty="0" smtClean="0">
              <a:latin typeface="Times" pitchFamily="18" charset="0"/>
            </a:endParaRPr>
          </a:p>
          <a:p>
            <a:pPr>
              <a:buFont typeface="Wingdings" pitchFamily="2" charset="2"/>
              <a:buChar char="Ø"/>
            </a:pPr>
            <a:endParaRPr lang="en-US" dirty="0">
              <a:latin typeface="Times"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841375" y="404813"/>
            <a:ext cx="8302625" cy="849312"/>
          </a:xfrm>
        </p:spPr>
        <p:txBody>
          <a:bodyPr>
            <a:normAutofit/>
          </a:bodyPr>
          <a:lstStyle/>
          <a:p>
            <a:pPr algn="l" eaLnBrk="1" hangingPunct="1">
              <a:defRPr/>
            </a:pPr>
            <a:r>
              <a:rPr lang="en-US" sz="1600" b="1" dirty="0" smtClean="0">
                <a:latin typeface="Times New Roman" pitchFamily="18" charset="0"/>
                <a:cs typeface="Times New Roman" pitchFamily="18" charset="0"/>
              </a:rPr>
              <a:t>Mohammad Bee from </a:t>
            </a:r>
            <a:r>
              <a:rPr lang="en-US" sz="1600" b="1" i="1" dirty="0" err="1" smtClean="0">
                <a:latin typeface="Times New Roman" pitchFamily="18" charset="0"/>
                <a:cs typeface="Times New Roman" pitchFamily="18" charset="0"/>
              </a:rPr>
              <a:t>Kalva</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village,</a:t>
            </a:r>
            <a:r>
              <a:rPr lang="en-US" sz="1600" b="1" i="1" dirty="0" err="1" smtClean="0">
                <a:latin typeface="Times New Roman" pitchFamily="18" charset="0"/>
                <a:cs typeface="Times New Roman" pitchFamily="18" charset="0"/>
              </a:rPr>
              <a:t>Orvakal</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Mandal</a:t>
            </a:r>
            <a:r>
              <a:rPr lang="en-US" sz="1600" b="1" dirty="0" smtClean="0">
                <a:latin typeface="Times New Roman" pitchFamily="18" charset="0"/>
                <a:cs typeface="Times New Roman" pitchFamily="18" charset="0"/>
              </a:rPr>
              <a:t>, </a:t>
            </a:r>
            <a:r>
              <a:rPr lang="en-US" sz="1600" b="1" i="1" dirty="0" smtClean="0">
                <a:latin typeface="Times New Roman" pitchFamily="18" charset="0"/>
                <a:cs typeface="Times New Roman" pitchFamily="18" charset="0"/>
              </a:rPr>
              <a:t>Kurnool</a:t>
            </a:r>
            <a:r>
              <a:rPr lang="en-US" sz="1600" b="1" dirty="0" smtClean="0">
                <a:latin typeface="Times New Roman" pitchFamily="18" charset="0"/>
                <a:cs typeface="Times New Roman" pitchFamily="18" charset="0"/>
              </a:rPr>
              <a:t> district, Andhra Pradesh</a:t>
            </a:r>
            <a:r>
              <a:rPr lang="en-IN" sz="1600" b="1" dirty="0" smtClean="0">
                <a:latin typeface="Times New Roman" pitchFamily="18" charset="0"/>
                <a:cs typeface="Times New Roman" pitchFamily="18" charset="0"/>
              </a:rPr>
              <a:t>  </a:t>
            </a:r>
          </a:p>
        </p:txBody>
      </p:sp>
      <p:sp>
        <p:nvSpPr>
          <p:cNvPr id="109571" name="Rectangle 3"/>
          <p:cNvSpPr>
            <a:spLocks noGrp="1" noChangeArrowheads="1"/>
          </p:cNvSpPr>
          <p:nvPr>
            <p:ph idx="1"/>
          </p:nvPr>
        </p:nvSpPr>
        <p:spPr>
          <a:xfrm>
            <a:off x="395288" y="1773238"/>
            <a:ext cx="8229600" cy="4495800"/>
          </a:xfrm>
        </p:spPr>
        <p:txBody>
          <a:bodyPr/>
          <a:lstStyle/>
          <a:p>
            <a:pPr eaLnBrk="1" hangingPunct="1">
              <a:defRPr/>
            </a:pPr>
            <a:r>
              <a:rPr lang="en-US" sz="2400" b="1" dirty="0" smtClean="0">
                <a:latin typeface="Times New Roman" pitchFamily="18" charset="0"/>
                <a:cs typeface="Times New Roman" pitchFamily="18" charset="0"/>
              </a:rPr>
              <a:t>Mohammad Bee illiterate, a very poor woman up to 1994. Married at  13 years &amp; mother at  18 years. </a:t>
            </a:r>
          </a:p>
          <a:p>
            <a:pPr eaLnBrk="1" hangingPunct="1">
              <a:defRPr/>
            </a:pPr>
            <a:r>
              <a:rPr lang="en-US" sz="2400" b="1" dirty="0" smtClean="0">
                <a:latin typeface="Times New Roman" pitchFamily="18" charset="0"/>
                <a:cs typeface="Times New Roman" pitchFamily="18" charset="0"/>
              </a:rPr>
              <a:t>Husband was daily labourer</a:t>
            </a:r>
          </a:p>
          <a:p>
            <a:pPr eaLnBrk="1" hangingPunct="1">
              <a:defRPr/>
            </a:pPr>
            <a:r>
              <a:rPr lang="en-US" sz="2400" b="1" dirty="0" smtClean="0">
                <a:latin typeface="Times New Roman" pitchFamily="18" charset="0"/>
                <a:cs typeface="Times New Roman" pitchFamily="18" charset="0"/>
              </a:rPr>
              <a:t>As assets,  a hut, a small cot ,  4 cooking items &amp;  2 </a:t>
            </a:r>
            <a:r>
              <a:rPr lang="en-US" sz="2400" b="1" i="1" dirty="0" smtClean="0">
                <a:latin typeface="Times New Roman" pitchFamily="18" charset="0"/>
                <a:cs typeface="Times New Roman" pitchFamily="18" charset="0"/>
              </a:rPr>
              <a:t>saris (Indian women wear) </a:t>
            </a:r>
          </a:p>
          <a:p>
            <a:pPr eaLnBrk="1" hangingPunct="1">
              <a:defRPr/>
            </a:pPr>
            <a:r>
              <a:rPr lang="en-US" sz="2400" b="1" dirty="0" smtClean="0">
                <a:latin typeface="Times New Roman" pitchFamily="18" charset="0"/>
                <a:cs typeface="Times New Roman" pitchFamily="18" charset="0"/>
              </a:rPr>
              <a:t>Joined with her husband for working as laborer to get 2 square meals a day</a:t>
            </a:r>
            <a:r>
              <a:rPr lang="en-IN" sz="2400" b="1" dirty="0" smtClean="0">
                <a:latin typeface="Times New Roman" pitchFamily="18" charset="0"/>
                <a:cs typeface="Times New Roman" pitchFamily="18" charset="0"/>
              </a:rPr>
              <a:t> </a:t>
            </a:r>
          </a:p>
          <a:p>
            <a:pPr eaLnBrk="1" hangingPunct="1">
              <a:defRPr/>
            </a:pPr>
            <a:r>
              <a:rPr lang="en-US" sz="2400" b="1" dirty="0" smtClean="0">
                <a:latin typeface="Times New Roman" pitchFamily="18" charset="0"/>
                <a:cs typeface="Times New Roman" pitchFamily="18" charset="0"/>
              </a:rPr>
              <a:t>   Blessed with 3 male children. Admitted in school not for education but for 2 pairs of dresses which were provided at free of cost. Moment dresses were provided, children were withdrawn from the school and asked to earn.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242888"/>
            <a:ext cx="8229600" cy="1143001"/>
          </a:xfrm>
        </p:spPr>
        <p:txBody>
          <a:bodyPr/>
          <a:lstStyle/>
          <a:p>
            <a:r>
              <a:rPr lang="en-US" sz="2800" dirty="0" smtClean="0">
                <a:latin typeface="Times New Roman" pitchFamily="18" charset="0"/>
                <a:cs typeface="Times New Roman" pitchFamily="18" charset="0"/>
              </a:rPr>
              <a:t>Case of Mohammad Bee (Contd.)</a:t>
            </a:r>
            <a:endParaRPr lang="en-IN" sz="2800" dirty="0" smtClean="0">
              <a:latin typeface="Times New Roman" pitchFamily="18" charset="0"/>
              <a:cs typeface="Times New Roman" pitchFamily="18" charset="0"/>
            </a:endParaRPr>
          </a:p>
        </p:txBody>
      </p:sp>
      <p:sp>
        <p:nvSpPr>
          <p:cNvPr id="20483" name="Rectangle 3"/>
          <p:cNvSpPr>
            <a:spLocks noGrp="1" noChangeArrowheads="1"/>
          </p:cNvSpPr>
          <p:nvPr>
            <p:ph type="body" idx="1"/>
          </p:nvPr>
        </p:nvSpPr>
        <p:spPr>
          <a:xfrm>
            <a:off x="395288" y="765175"/>
            <a:ext cx="8229600" cy="4495800"/>
          </a:xfrm>
        </p:spPr>
        <p:txBody>
          <a:bodyPr/>
          <a:lstStyle/>
          <a:p>
            <a:pPr>
              <a:lnSpc>
                <a:spcPct val="80000"/>
              </a:lnSpc>
            </a:pPr>
            <a:r>
              <a:rPr lang="en-US" sz="2000" b="1" i="1" dirty="0" err="1" smtClean="0">
                <a:latin typeface="Times New Roman" pitchFamily="18" charset="0"/>
                <a:cs typeface="Times New Roman" pitchFamily="18" charset="0"/>
              </a:rPr>
              <a:t>Chand</a:t>
            </a:r>
            <a:r>
              <a:rPr lang="en-US" sz="2000" b="1" dirty="0" smtClean="0">
                <a:latin typeface="Times New Roman" pitchFamily="18" charset="0"/>
                <a:cs typeface="Times New Roman" pitchFamily="18" charset="0"/>
              </a:rPr>
              <a:t> self-help group  formed in the village</a:t>
            </a:r>
            <a:r>
              <a:rPr lang="en-IN" sz="2000" b="1" dirty="0" smtClean="0">
                <a:latin typeface="Times New Roman" pitchFamily="18" charset="0"/>
                <a:cs typeface="Times New Roman" pitchFamily="18" charset="0"/>
              </a:rPr>
              <a:t> in 1995. Bee joined. </a:t>
            </a:r>
            <a:r>
              <a:rPr lang="en-US" sz="2000" b="1" dirty="0" smtClean="0">
                <a:latin typeface="Times New Roman" pitchFamily="18" charset="0"/>
                <a:cs typeface="Times New Roman" pitchFamily="18" charset="0"/>
              </a:rPr>
              <a:t>Identified poorest of the poor &amp; got loan within 6 months.  Loan amount was Rs. 1000 @2% rate of interest/month earned Rs 5000.</a:t>
            </a:r>
          </a:p>
          <a:p>
            <a:pPr>
              <a:lnSpc>
                <a:spcPct val="80000"/>
              </a:lnSpc>
              <a:buFontTx/>
              <a:buNone/>
            </a:pPr>
            <a:endParaRPr lang="en-US" sz="2000" b="1" dirty="0" smtClean="0">
              <a:latin typeface="Times New Roman" pitchFamily="18" charset="0"/>
              <a:cs typeface="Times New Roman" pitchFamily="18" charset="0"/>
            </a:endParaRPr>
          </a:p>
          <a:p>
            <a:pPr>
              <a:lnSpc>
                <a:spcPct val="80000"/>
              </a:lnSpc>
            </a:pPr>
            <a:r>
              <a:rPr lang="en-US" sz="2000" b="1" dirty="0" smtClean="0">
                <a:latin typeface="Times New Roman" pitchFamily="18" charset="0"/>
                <a:cs typeface="Times New Roman" pitchFamily="18" charset="0"/>
              </a:rPr>
              <a:t>After repaying of loan,  took another loan; process continued for 24 times ;borrowing &amp; repaying. </a:t>
            </a:r>
          </a:p>
          <a:p>
            <a:pPr>
              <a:lnSpc>
                <a:spcPct val="80000"/>
              </a:lnSpc>
              <a:buFontTx/>
              <a:buNone/>
            </a:pPr>
            <a:endParaRPr lang="en-US" sz="2000" b="1" dirty="0" smtClean="0">
              <a:latin typeface="Times New Roman" pitchFamily="18" charset="0"/>
              <a:cs typeface="Times New Roman" pitchFamily="18" charset="0"/>
            </a:endParaRPr>
          </a:p>
          <a:p>
            <a:pPr>
              <a:lnSpc>
                <a:spcPct val="80000"/>
              </a:lnSpc>
            </a:pPr>
            <a:r>
              <a:rPr lang="en-US" sz="2000" b="1" dirty="0" smtClean="0">
                <a:latin typeface="Times New Roman" pitchFamily="18" charset="0"/>
                <a:cs typeface="Times New Roman" pitchFamily="18" charset="0"/>
              </a:rPr>
              <a:t>  Repaid Rs. 0.6 million amount of loan taken time to time and taken  fresh loan of Rs. 0.4 million, repaying regularly.  Now having a concrete house &amp; 11 acres of agricultural land including 6.5 acres of mango garden.</a:t>
            </a:r>
          </a:p>
          <a:p>
            <a:pPr>
              <a:lnSpc>
                <a:spcPct val="80000"/>
              </a:lnSpc>
              <a:buFontTx/>
              <a:buNone/>
            </a:pPr>
            <a:r>
              <a:rPr lang="en-US" sz="2000" b="1" dirty="0" smtClean="0">
                <a:latin typeface="Times New Roman" pitchFamily="18" charset="0"/>
                <a:cs typeface="Times New Roman" pitchFamily="18" charset="0"/>
              </a:rPr>
              <a:t> </a:t>
            </a:r>
          </a:p>
          <a:p>
            <a:pPr>
              <a:lnSpc>
                <a:spcPct val="80000"/>
              </a:lnSpc>
            </a:pPr>
            <a:r>
              <a:rPr lang="en-US" sz="2000" b="1" dirty="0" smtClean="0">
                <a:latin typeface="Times New Roman" pitchFamily="18" charset="0"/>
                <a:cs typeface="Times New Roman" pitchFamily="18" charset="0"/>
              </a:rPr>
              <a:t>Husband  no longer working as a labourer. </a:t>
            </a:r>
          </a:p>
          <a:p>
            <a:pPr>
              <a:lnSpc>
                <a:spcPct val="80000"/>
              </a:lnSpc>
              <a:buFontTx/>
              <a:buNone/>
            </a:pPr>
            <a:endParaRPr lang="en-US" sz="2000" b="1" dirty="0" smtClean="0">
              <a:latin typeface="Times New Roman" pitchFamily="18" charset="0"/>
              <a:cs typeface="Times New Roman" pitchFamily="18" charset="0"/>
            </a:endParaRPr>
          </a:p>
          <a:p>
            <a:pPr>
              <a:lnSpc>
                <a:spcPct val="80000"/>
              </a:lnSpc>
            </a:pPr>
            <a:r>
              <a:rPr lang="en-US" sz="2000" b="1" dirty="0" smtClean="0">
                <a:latin typeface="Times New Roman" pitchFamily="18" charset="0"/>
                <a:cs typeface="Times New Roman" pitchFamily="18" charset="0"/>
              </a:rPr>
              <a:t>Mohammad Bee attends self-help group meetings, watches television and no village functions are held without her. A case of “Zero to Hero”</a:t>
            </a:r>
            <a:endParaRPr lang="en-IN" sz="20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8313" y="0"/>
            <a:ext cx="8229600" cy="503238"/>
          </a:xfrm>
        </p:spPr>
        <p:txBody>
          <a:bodyPr>
            <a:normAutofit fontScale="90000"/>
          </a:bodyPr>
          <a:lstStyle/>
          <a:p>
            <a:r>
              <a:rPr lang="en-US" sz="2800" smtClean="0"/>
              <a:t>Case 2: Ramakka</a:t>
            </a:r>
            <a:r>
              <a:rPr lang="en-US" smtClean="0"/>
              <a:t> </a:t>
            </a:r>
            <a:endParaRPr lang="en-IN" smtClean="0"/>
          </a:p>
        </p:txBody>
      </p:sp>
      <p:sp>
        <p:nvSpPr>
          <p:cNvPr id="21507" name="Rectangle 3"/>
          <p:cNvSpPr>
            <a:spLocks noGrp="1" noChangeArrowheads="1"/>
          </p:cNvSpPr>
          <p:nvPr>
            <p:ph type="body" idx="1"/>
          </p:nvPr>
        </p:nvSpPr>
        <p:spPr>
          <a:xfrm>
            <a:off x="395288" y="1052513"/>
            <a:ext cx="8229600" cy="5805487"/>
          </a:xfrm>
        </p:spPr>
        <p:txBody>
          <a:bodyPr>
            <a:normAutofit lnSpcReduction="10000"/>
          </a:bodyPr>
          <a:lstStyle/>
          <a:p>
            <a:r>
              <a:rPr lang="en-US" sz="2000" b="1" dirty="0" err="1" smtClean="0">
                <a:latin typeface="Times New Roman" pitchFamily="18" charset="0"/>
                <a:cs typeface="Times New Roman" pitchFamily="18" charset="0"/>
              </a:rPr>
              <a:t>Ramakka</a:t>
            </a:r>
            <a:r>
              <a:rPr lang="en-US" sz="2000" b="1" dirty="0" smtClean="0">
                <a:latin typeface="Times New Roman" pitchFamily="18" charset="0"/>
                <a:cs typeface="Times New Roman" pitchFamily="18" charset="0"/>
              </a:rPr>
              <a:t> a very poor woman of marginalize social group, before joining </a:t>
            </a:r>
            <a:r>
              <a:rPr lang="en-US" sz="2000" b="1" dirty="0" err="1" smtClean="0">
                <a:latin typeface="Times New Roman" pitchFamily="18" charset="0"/>
                <a:cs typeface="Times New Roman" pitchFamily="18" charset="0"/>
              </a:rPr>
              <a:t>Menaka</a:t>
            </a:r>
            <a:r>
              <a:rPr lang="en-US" sz="2000" b="1" dirty="0" smtClean="0">
                <a:latin typeface="Times New Roman" pitchFamily="18" charset="0"/>
                <a:cs typeface="Times New Roman" pitchFamily="18" charset="0"/>
              </a:rPr>
              <a:t> Gandhi self-help group in 1995.</a:t>
            </a:r>
            <a:r>
              <a:rPr lang="en-IN" sz="2000" b="1" dirty="0" smtClean="0">
                <a:latin typeface="Times New Roman" pitchFamily="18" charset="0"/>
                <a:cs typeface="Times New Roman" pitchFamily="18" charset="0"/>
              </a:rPr>
              <a:t> </a:t>
            </a:r>
          </a:p>
          <a:p>
            <a:pPr>
              <a:buFontTx/>
              <a:buNone/>
            </a:pPr>
            <a:endParaRPr lang="en-IN"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Never  gone school.  Eating 2 square meals a day difficult. </a:t>
            </a:r>
          </a:p>
          <a:p>
            <a:pPr>
              <a:buFontTx/>
              <a:buNone/>
            </a:pPr>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Out of 5 children, 4 children died due to lack of care and poverty. Later  her husband also died. </a:t>
            </a:r>
            <a:endParaRPr lang="en-US" sz="2000" b="1" smtClean="0">
              <a:latin typeface="Times New Roman" pitchFamily="18" charset="0"/>
              <a:cs typeface="Times New Roman" pitchFamily="18" charset="0"/>
            </a:endParaRPr>
          </a:p>
          <a:p>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After joining the self-help group, she was sanctioned  Rs. 5000 for undertaking business,  started selling of eggs.</a:t>
            </a:r>
          </a:p>
          <a:p>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Daily earning was Rs. 25. Repaid loan &amp; got another  dose of loan for sheep rearing. Process continued for 14 times.</a:t>
            </a:r>
          </a:p>
          <a:p>
            <a:pPr>
              <a:buNone/>
            </a:pPr>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 Now she owns 5 acres of agricultural land and 1.5 acres of mango garden, which are looked after by her married son.</a:t>
            </a:r>
            <a:r>
              <a:rPr lang="en-IN" sz="2000" b="1" dirty="0" smtClean="0">
                <a:latin typeface="Times New Roman" pitchFamily="18" charset="0"/>
                <a:cs typeface="Times New Roman" pitchFamily="18" charset="0"/>
              </a:rPr>
              <a:t> Another case of ‘Zero to Hero’</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9"/>
          <p:cNvPicPr>
            <a:picLocks noChangeAspect="1" noChangeArrowheads="1"/>
          </p:cNvPicPr>
          <p:nvPr/>
        </p:nvPicPr>
        <p:blipFill>
          <a:blip r:embed="rId2" cstate="print"/>
          <a:srcRect/>
          <a:stretch>
            <a:fillRect/>
          </a:stretch>
        </p:blipFill>
        <p:spPr bwMode="auto">
          <a:xfrm>
            <a:off x="0" y="188913"/>
            <a:ext cx="4211638" cy="5143500"/>
          </a:xfrm>
          <a:prstGeom prst="rect">
            <a:avLst/>
          </a:prstGeom>
          <a:noFill/>
          <a:ln w="9525">
            <a:noFill/>
            <a:miter lim="800000"/>
            <a:headEnd/>
            <a:tailEnd/>
          </a:ln>
        </p:spPr>
      </p:pic>
      <p:pic>
        <p:nvPicPr>
          <p:cNvPr id="22531" name="Picture 10"/>
          <p:cNvPicPr>
            <a:picLocks noChangeAspect="1" noChangeArrowheads="1"/>
          </p:cNvPicPr>
          <p:nvPr/>
        </p:nvPicPr>
        <p:blipFill>
          <a:blip r:embed="rId3" cstate="print"/>
          <a:srcRect/>
          <a:stretch>
            <a:fillRect/>
          </a:stretch>
        </p:blipFill>
        <p:spPr bwMode="auto">
          <a:xfrm>
            <a:off x="3873500" y="188913"/>
            <a:ext cx="5270500" cy="5143500"/>
          </a:xfrm>
          <a:prstGeom prst="rect">
            <a:avLst/>
          </a:prstGeom>
          <a:noFill/>
          <a:ln w="9525">
            <a:noFill/>
            <a:miter lim="800000"/>
            <a:headEnd/>
            <a:tailEnd/>
          </a:ln>
        </p:spPr>
      </p:pic>
      <p:sp>
        <p:nvSpPr>
          <p:cNvPr id="22532" name="WordArt 5" descr="Paper bag"/>
          <p:cNvSpPr>
            <a:spLocks noChangeArrowheads="1" noChangeShapeType="1" noTextEdit="1"/>
          </p:cNvSpPr>
          <p:nvPr/>
        </p:nvSpPr>
        <p:spPr bwMode="auto">
          <a:xfrm>
            <a:off x="1835150" y="5229225"/>
            <a:ext cx="6049963" cy="1450975"/>
          </a:xfrm>
          <a:prstGeom prst="rect">
            <a:avLst/>
          </a:prstGeom>
        </p:spPr>
        <p:txBody>
          <a:bodyPr wrap="none" fromWordArt="1">
            <a:prstTxWarp prst="textCascadeUp">
              <a:avLst>
                <a:gd name="adj" fmla="val 44444"/>
              </a:avLst>
            </a:prstTxWarp>
            <a:scene3d>
              <a:camera prst="legacyPerspectiveTopLeft">
                <a:rot lat="0" lon="20519997" rev="0"/>
              </a:camera>
              <a:lightRig rig="legacyHarsh3" dir="r"/>
            </a:scene3d>
            <a:sp3d extrusionH="430200" prstMaterial="legacyMatte">
              <a:extrusionClr>
                <a:srgbClr val="006600"/>
              </a:extrusionClr>
            </a:sp3d>
          </a:bodyPr>
          <a:lstStyle/>
          <a:p>
            <a:pPr algn="ctr"/>
            <a:r>
              <a:rPr lang="en-US" sz="3600" kern="10">
                <a:ln w="9525">
                  <a:round/>
                  <a:headEnd/>
                  <a:tailEnd/>
                </a:ln>
                <a:blipFill dpi="0" rotWithShape="0">
                  <a:blip r:embed="rId4"/>
                  <a:srcRect/>
                  <a:tile tx="0" ty="0" sx="100000" sy="100000" flip="none" algn="tl"/>
                </a:blipFill>
                <a:latin typeface="Arial Black"/>
              </a:rPr>
              <a:t>THANKS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Major constraints </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000" b="1" dirty="0" smtClean="0">
                <a:latin typeface="Times New Roman" pitchFamily="18" charset="0"/>
                <a:cs typeface="Times New Roman" pitchFamily="18" charset="0"/>
              </a:rPr>
              <a:t>Constraints can be separated into Following categories:</a:t>
            </a:r>
          </a:p>
          <a:p>
            <a:pPr>
              <a:buFont typeface="Wingdings" pitchFamily="2" charset="2"/>
              <a:buChar char="v"/>
            </a:pPr>
            <a:r>
              <a:rPr lang="en-US" sz="2800" b="1" dirty="0" smtClean="0">
                <a:solidFill>
                  <a:schemeClr val="tx1">
                    <a:lumMod val="65000"/>
                    <a:lumOff val="35000"/>
                  </a:schemeClr>
                </a:solidFill>
                <a:latin typeface="Times New Roman" pitchFamily="18" charset="0"/>
                <a:cs typeface="Times New Roman" pitchFamily="18" charset="0"/>
              </a:rPr>
              <a:t>Time</a:t>
            </a:r>
            <a:r>
              <a:rPr lang="en-US" sz="2000" b="1" dirty="0" smtClean="0">
                <a:solidFill>
                  <a:schemeClr val="tx1">
                    <a:lumMod val="65000"/>
                    <a:lumOff val="35000"/>
                  </a:schemeClr>
                </a:solidFill>
                <a:latin typeface="Times New Roman" pitchFamily="18" charset="0"/>
                <a:cs typeface="Times New Roman" pitchFamily="18" charset="0"/>
              </a:rPr>
              <a:t> is a constraint. </a:t>
            </a:r>
            <a:r>
              <a:rPr lang="en-US" sz="2000" b="1" dirty="0" smtClean="0">
                <a:solidFill>
                  <a:srgbClr val="FF0000"/>
                </a:solidFill>
                <a:latin typeface="Times New Roman" pitchFamily="18" charset="0"/>
                <a:cs typeface="Times New Roman" pitchFamily="18" charset="0"/>
              </a:rPr>
              <a:t>It shapes the scope of the evaluation question and the range of activities that can be undertaken to answer it. Time is finite the evaluator has to plan the study in "real time" with its inevitable constraints on what question can be posed, what data can be collected, and what analysis can be undertaken.</a:t>
            </a:r>
          </a:p>
          <a:p>
            <a:pPr>
              <a:buFont typeface="Wingdings" pitchFamily="2" charset="2"/>
              <a:buChar char="v"/>
            </a:pPr>
            <a:r>
              <a:rPr lang="en-US" sz="2000" b="1" dirty="0" smtClean="0">
                <a:solidFill>
                  <a:srgbClr val="FF0000"/>
                </a:solidFill>
                <a:latin typeface="Times New Roman" pitchFamily="18" charset="0"/>
                <a:cs typeface="Times New Roman" pitchFamily="18" charset="0"/>
              </a:rPr>
              <a:t>A rule of thumb is that the time for a study and the scope of the question being addressed ought to be directly related</a:t>
            </a:r>
          </a:p>
          <a:p>
            <a:pPr>
              <a:buFont typeface="Wingdings" pitchFamily="2" charset="2"/>
              <a:buChar char="v"/>
            </a:pPr>
            <a:endParaRPr lang="en-US" sz="2000" b="1" dirty="0" smtClean="0">
              <a:solidFill>
                <a:srgbClr val="FF0000"/>
              </a:solidFill>
              <a:latin typeface="Times New Roman" pitchFamily="18" charset="0"/>
              <a:cs typeface="Times New Roman" pitchFamily="18" charset="0"/>
            </a:endParaRPr>
          </a:p>
          <a:p>
            <a:r>
              <a:rPr lang="en-US" b="1" dirty="0" smtClean="0">
                <a:solidFill>
                  <a:srgbClr val="002060"/>
                </a:solidFill>
                <a:latin typeface="Times New Roman" pitchFamily="18" charset="0"/>
                <a:cs typeface="Times New Roman" pitchFamily="18" charset="0"/>
              </a:rPr>
              <a:t>Cost</a:t>
            </a:r>
            <a:r>
              <a:rPr lang="en-US" sz="2400" b="1" dirty="0" smtClean="0">
                <a:solidFill>
                  <a:srgbClr val="002060"/>
                </a:solidFill>
                <a:latin typeface="Times New Roman" pitchFamily="18" charset="0"/>
                <a:cs typeface="Times New Roman" pitchFamily="18" charset="0"/>
              </a:rPr>
              <a:t> is a constraint. The financial resources available for conducting a study determine the limits of the study.</a:t>
            </a:r>
            <a:endParaRPr lang="en-US" sz="2400" b="1" dirty="0">
              <a:solidFill>
                <a:srgbClr val="002060"/>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smtClean="0">
                <a:solidFill>
                  <a:srgbClr val="C00000"/>
                </a:solidFill>
                <a:latin typeface="Times New Roman" pitchFamily="18" charset="0"/>
                <a:cs typeface="Times New Roman" pitchFamily="18" charset="0"/>
              </a:rPr>
              <a:t>Staff expertise</a:t>
            </a:r>
            <a:r>
              <a:rPr lang="en-US" sz="2400" b="1" dirty="0" smtClean="0">
                <a:solidFill>
                  <a:srgbClr val="C00000"/>
                </a:solidFill>
                <a:latin typeface="Times New Roman" pitchFamily="18" charset="0"/>
                <a:cs typeface="Times New Roman" pitchFamily="18" charset="0"/>
              </a:rPr>
              <a:t> is a constraint. The design for an evaluation should not to be more intricate or complex. </a:t>
            </a:r>
          </a:p>
          <a:p>
            <a:endParaRPr lang="en-US" sz="2400" b="1" dirty="0" smtClean="0">
              <a:solidFill>
                <a:srgbClr val="C00000"/>
              </a:solidFill>
              <a:latin typeface="Times New Roman" pitchFamily="18" charset="0"/>
              <a:cs typeface="Times New Roman" pitchFamily="18" charset="0"/>
            </a:endParaRPr>
          </a:p>
          <a:p>
            <a:r>
              <a:rPr lang="en-US" b="1" dirty="0" smtClean="0">
                <a:latin typeface="Times New Roman" pitchFamily="18" charset="0"/>
                <a:cs typeface="Times New Roman" pitchFamily="18" charset="0"/>
              </a:rPr>
              <a:t>Location and facilities</a:t>
            </a:r>
            <a:r>
              <a:rPr lang="en-US" sz="2400" b="1" dirty="0" smtClean="0">
                <a:latin typeface="Times New Roman" pitchFamily="18" charset="0"/>
                <a:cs typeface="Times New Roman" pitchFamily="18" charset="0"/>
              </a:rPr>
              <a:t> are secondary constraints in comparison to the others, but they do impinge on the design process and influence the options. Location has to be considered from several aspects.</a:t>
            </a:r>
            <a:endParaRPr lang="en-US" sz="2400" b="1" dirty="0">
              <a:solidFill>
                <a:srgbClr val="C00000"/>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itchFamily="2" charset="2"/>
              <a:buChar char="v"/>
            </a:pPr>
            <a:r>
              <a:rPr lang="en-US" dirty="0" smtClean="0">
                <a:solidFill>
                  <a:srgbClr val="00B0F0"/>
                </a:solidFill>
                <a:latin typeface="Times New Roman" pitchFamily="18" charset="0"/>
                <a:cs typeface="Times New Roman" pitchFamily="18" charset="0"/>
              </a:rPr>
              <a:t>It should be sharply focused. </a:t>
            </a:r>
          </a:p>
          <a:p>
            <a:pPr>
              <a:buFont typeface="Wingdings" pitchFamily="2" charset="2"/>
              <a:buChar char="v"/>
            </a:pPr>
            <a:r>
              <a:rPr lang="en-US" dirty="0" smtClean="0">
                <a:solidFill>
                  <a:srgbClr val="00B0F0"/>
                </a:solidFill>
                <a:latin typeface="Times New Roman" pitchFamily="18" charset="0"/>
                <a:cs typeface="Times New Roman" pitchFamily="18" charset="0"/>
              </a:rPr>
              <a:t>Survey Management Skills.</a:t>
            </a:r>
          </a:p>
          <a:p>
            <a:pPr>
              <a:buFont typeface="Wingdings" pitchFamily="2" charset="2"/>
              <a:buChar char="v"/>
            </a:pPr>
            <a:r>
              <a:rPr lang="en-US" dirty="0" smtClean="0">
                <a:solidFill>
                  <a:srgbClr val="00B0F0"/>
                </a:solidFill>
                <a:latin typeface="Times New Roman" pitchFamily="18" charset="0"/>
                <a:cs typeface="Times New Roman" pitchFamily="18" charset="0"/>
              </a:rPr>
              <a:t>Untrained Staffs should not be assigned task. </a:t>
            </a:r>
          </a:p>
          <a:p>
            <a:pPr>
              <a:buFont typeface="Wingdings" pitchFamily="2" charset="2"/>
              <a:buChar char="v"/>
            </a:pPr>
            <a:r>
              <a:rPr lang="en-US" dirty="0" smtClean="0">
                <a:solidFill>
                  <a:srgbClr val="00B0F0"/>
                </a:solidFill>
                <a:latin typeface="Times New Roman" pitchFamily="18" charset="0"/>
                <a:cs typeface="Times New Roman" pitchFamily="18" charset="0"/>
              </a:rPr>
              <a:t>Number Respondents should be proper.</a:t>
            </a:r>
          </a:p>
          <a:p>
            <a:pPr>
              <a:buNone/>
            </a:pPr>
            <a:endParaRPr lang="en-US" dirty="0" smtClean="0">
              <a:solidFill>
                <a:srgbClr val="00B0F0"/>
              </a:solidFill>
              <a:latin typeface="Times New Roman" pitchFamily="18" charset="0"/>
              <a:cs typeface="Times New Roman" pitchFamily="18" charset="0"/>
            </a:endParaRPr>
          </a:p>
          <a:p>
            <a:pPr>
              <a:buFont typeface="Wingdings" pitchFamily="2" charset="2"/>
              <a:buChar char="v"/>
            </a:pPr>
            <a:endParaRPr lang="en-US" dirty="0">
              <a:solidFill>
                <a:srgbClr val="00B0F0"/>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cap="all" dirty="0" smtClean="0">
                <a:latin typeface="Times New Roman" pitchFamily="18" charset="0"/>
                <a:cs typeface="Times New Roman" pitchFamily="18" charset="0"/>
              </a:rPr>
              <a:t/>
            </a:r>
            <a:br>
              <a:rPr lang="en-US" sz="3100" b="1" cap="all" dirty="0" smtClean="0">
                <a:latin typeface="Times New Roman" pitchFamily="18" charset="0"/>
                <a:cs typeface="Times New Roman" pitchFamily="18" charset="0"/>
              </a:rPr>
            </a:br>
            <a:r>
              <a:rPr lang="en-US" sz="3100" b="1" cap="all" dirty="0" smtClean="0">
                <a:latin typeface="Times New Roman" pitchFamily="18" charset="0"/>
                <a:cs typeface="Times New Roman" pitchFamily="18" charset="0"/>
              </a:rPr>
              <a:t/>
            </a:r>
            <a:br>
              <a:rPr lang="en-US" sz="3100" b="1" cap="all" dirty="0" smtClean="0">
                <a:latin typeface="Times New Roman" pitchFamily="18" charset="0"/>
                <a:cs typeface="Times New Roman" pitchFamily="18" charset="0"/>
              </a:rPr>
            </a:br>
            <a:r>
              <a:rPr lang="en-US" sz="2200" b="1" cap="all" dirty="0" smtClean="0">
                <a:latin typeface="Times New Roman" pitchFamily="18" charset="0"/>
                <a:cs typeface="Times New Roman" pitchFamily="18" charset="0"/>
              </a:rPr>
              <a:t>SAMPLING ERROR &amp; </a:t>
            </a:r>
            <a:r>
              <a:rPr lang="en-US" sz="2200" b="1" dirty="0" smtClean="0">
                <a:solidFill>
                  <a:srgbClr val="C00000"/>
                </a:solidFill>
                <a:latin typeface="Times New Roman" pitchFamily="18" charset="0"/>
                <a:cs typeface="Times New Roman" pitchFamily="18" charset="0"/>
              </a:rPr>
              <a:t> Non- </a:t>
            </a:r>
            <a:r>
              <a:rPr lang="en-US" sz="2200" b="1" cap="all" dirty="0" smtClean="0">
                <a:solidFill>
                  <a:srgbClr val="C00000"/>
                </a:solidFill>
                <a:latin typeface="Times New Roman" pitchFamily="18" charset="0"/>
                <a:cs typeface="Times New Roman" pitchFamily="18" charset="0"/>
              </a:rPr>
              <a:t>SAMPLING ERROR</a:t>
            </a:r>
            <a:r>
              <a:rPr lang="en-US" sz="1100" b="1" dirty="0" smtClean="0">
                <a:solidFill>
                  <a:srgbClr val="C00000"/>
                </a:solidFill>
                <a:latin typeface="Times New Roman" pitchFamily="18" charset="0"/>
                <a:cs typeface="Times New Roman" pitchFamily="18" charset="0"/>
              </a:rPr>
              <a:t/>
            </a:r>
            <a:br>
              <a:rPr lang="en-US" sz="1100" b="1" dirty="0" smtClean="0">
                <a:solidFill>
                  <a:srgbClr val="C00000"/>
                </a:solidFill>
                <a:latin typeface="Times New Roman" pitchFamily="18" charset="0"/>
                <a:cs typeface="Times New Roman" pitchFamily="18" charset="0"/>
              </a:rPr>
            </a:br>
            <a:r>
              <a:rPr lang="en-US" sz="3100" b="1" cap="all" dirty="0" smtClean="0">
                <a:latin typeface="Times New Roman" pitchFamily="18" charset="0"/>
                <a:cs typeface="Times New Roman" pitchFamily="18" charset="0"/>
              </a:rPr>
              <a:t>        </a:t>
            </a:r>
            <a:r>
              <a:rPr lang="en-US" cap="all" dirty="0" smtClean="0"/>
              <a:t/>
            </a:r>
            <a:br>
              <a:rPr lang="en-US" cap="all" dirty="0" smtClean="0"/>
            </a:br>
            <a:endParaRPr lang="en-US" dirty="0"/>
          </a:p>
        </p:txBody>
      </p:sp>
      <p:sp>
        <p:nvSpPr>
          <p:cNvPr id="3" name="Content Placeholder 2"/>
          <p:cNvSpPr>
            <a:spLocks noGrp="1"/>
          </p:cNvSpPr>
          <p:nvPr>
            <p:ph idx="1"/>
          </p:nvPr>
        </p:nvSpPr>
        <p:spPr/>
        <p:txBody>
          <a:bodyPr>
            <a:normAutofit fontScale="25000" lnSpcReduction="20000"/>
          </a:bodyPr>
          <a:lstStyle/>
          <a:p>
            <a:r>
              <a:rPr lang="en-US" sz="8000" b="1" cap="all" smtClean="0">
                <a:latin typeface="Times New Roman" pitchFamily="18" charset="0"/>
                <a:cs typeface="Times New Roman" pitchFamily="18" charset="0"/>
              </a:rPr>
              <a:t>SAMPLING ERROR:</a:t>
            </a:r>
            <a:endParaRPr lang="en-US" sz="8000" b="1" dirty="0" smtClean="0">
              <a:solidFill>
                <a:srgbClr val="002060"/>
              </a:solidFill>
              <a:latin typeface="Times New Roman" pitchFamily="18" charset="0"/>
              <a:cs typeface="Times New Roman" pitchFamily="18" charset="0"/>
            </a:endParaRPr>
          </a:p>
          <a:p>
            <a:r>
              <a:rPr lang="en-US" sz="8000" b="1" dirty="0" smtClean="0">
                <a:solidFill>
                  <a:srgbClr val="002060"/>
                </a:solidFill>
                <a:latin typeface="Times New Roman" pitchFamily="18" charset="0"/>
                <a:cs typeface="Times New Roman" pitchFamily="18" charset="0"/>
              </a:rPr>
              <a:t>Using sample data presents the risk that results found in an analysis do not represent the results that would be obtained from using data involving the entire population from which the sample was derived.</a:t>
            </a:r>
          </a:p>
          <a:p>
            <a:endParaRPr lang="en-US" sz="8000" b="1" dirty="0" smtClean="0">
              <a:solidFill>
                <a:srgbClr val="002060"/>
              </a:solidFill>
              <a:latin typeface="Times New Roman" pitchFamily="18" charset="0"/>
              <a:cs typeface="Times New Roman" pitchFamily="18" charset="0"/>
            </a:endParaRPr>
          </a:p>
          <a:p>
            <a:r>
              <a:rPr lang="en-US" sz="8000" b="1" dirty="0" smtClean="0">
                <a:solidFill>
                  <a:srgbClr val="0070C0"/>
                </a:solidFill>
                <a:latin typeface="Times New Roman" pitchFamily="18" charset="0"/>
                <a:cs typeface="Times New Roman" pitchFamily="18" charset="0"/>
              </a:rPr>
              <a:t>Methods of reducing sampling error include increasing the sample size and ensuring that the sample adequately represents the entire population.</a:t>
            </a:r>
          </a:p>
          <a:p>
            <a:pPr>
              <a:buNone/>
            </a:pPr>
            <a:endParaRPr lang="en-US" sz="4800" b="1" dirty="0" smtClean="0">
              <a:solidFill>
                <a:srgbClr val="0070C0"/>
              </a:solidFill>
              <a:latin typeface="Times New Roman" pitchFamily="18" charset="0"/>
              <a:cs typeface="Times New Roman" pitchFamily="18" charset="0"/>
            </a:endParaRPr>
          </a:p>
          <a:p>
            <a:r>
              <a:rPr lang="en-US" sz="8000" b="1" dirty="0" smtClean="0">
                <a:solidFill>
                  <a:srgbClr val="FF0000"/>
                </a:solidFill>
                <a:latin typeface="Times New Roman" pitchFamily="18" charset="0"/>
                <a:cs typeface="Times New Roman" pitchFamily="18" charset="0"/>
              </a:rPr>
              <a:t>the larger the sample size, the smaller the standard error because the statistic will approach the actual value.</a:t>
            </a:r>
          </a:p>
          <a:p>
            <a:endParaRPr lang="en-US" sz="5500" b="1" dirty="0" smtClean="0">
              <a:solidFill>
                <a:srgbClr val="FF0000"/>
              </a:solidFill>
              <a:latin typeface="Times New Roman" pitchFamily="18" charset="0"/>
              <a:cs typeface="Times New Roman" pitchFamily="18" charset="0"/>
            </a:endParaRPr>
          </a:p>
          <a:p>
            <a:endParaRPr lang="en-US" sz="3600" b="1" dirty="0" smtClean="0">
              <a:solidFill>
                <a:srgbClr val="C00000"/>
              </a:solidFill>
              <a:latin typeface="Times New Roman" pitchFamily="18" charset="0"/>
              <a:cs typeface="Times New Roman" pitchFamily="18" charset="0"/>
            </a:endParaRPr>
          </a:p>
          <a:p>
            <a:r>
              <a:rPr lang="en-US" sz="3600" b="1" dirty="0" smtClean="0">
                <a:solidFill>
                  <a:srgbClr val="C00000"/>
                </a:solidFill>
                <a:latin typeface="Times New Roman" pitchFamily="18" charset="0"/>
                <a:cs typeface="Times New Roman" pitchFamily="18" charset="0"/>
              </a:rPr>
              <a:t> </a:t>
            </a:r>
            <a:r>
              <a:rPr lang="en-US" sz="8000" b="1" dirty="0" smtClean="0">
                <a:solidFill>
                  <a:srgbClr val="C00000"/>
                </a:solidFill>
                <a:latin typeface="Times New Roman" pitchFamily="18" charset="0"/>
                <a:cs typeface="Times New Roman" pitchFamily="18" charset="0"/>
              </a:rPr>
              <a:t>Non- </a:t>
            </a:r>
            <a:r>
              <a:rPr lang="en-US" sz="8000" b="1" cap="all" dirty="0" smtClean="0">
                <a:solidFill>
                  <a:srgbClr val="C00000"/>
                </a:solidFill>
                <a:latin typeface="Times New Roman" pitchFamily="18" charset="0"/>
                <a:cs typeface="Times New Roman" pitchFamily="18" charset="0"/>
              </a:rPr>
              <a:t>SAMPLING ERROR:</a:t>
            </a:r>
            <a:endParaRPr lang="en-US" sz="3600" b="1" dirty="0" smtClean="0">
              <a:solidFill>
                <a:srgbClr val="C00000"/>
              </a:solidFill>
              <a:latin typeface="Times New Roman" pitchFamily="18" charset="0"/>
              <a:cs typeface="Times New Roman" pitchFamily="18" charset="0"/>
            </a:endParaRPr>
          </a:p>
          <a:p>
            <a:r>
              <a:rPr lang="en-US" sz="7200" b="1" dirty="0" smtClean="0">
                <a:solidFill>
                  <a:srgbClr val="C00000"/>
                </a:solidFill>
                <a:latin typeface="Times New Roman" pitchFamily="18" charset="0"/>
                <a:cs typeface="Times New Roman" pitchFamily="18" charset="0"/>
              </a:rPr>
              <a:t>Non- </a:t>
            </a:r>
            <a:r>
              <a:rPr lang="en-US" sz="7200" b="1" cap="all" dirty="0" smtClean="0">
                <a:solidFill>
                  <a:srgbClr val="C00000"/>
                </a:solidFill>
                <a:latin typeface="Times New Roman" pitchFamily="18" charset="0"/>
                <a:cs typeface="Times New Roman" pitchFamily="18" charset="0"/>
              </a:rPr>
              <a:t>SAMPLING ERROR </a:t>
            </a:r>
            <a:r>
              <a:rPr lang="en-US" sz="7200" b="1" dirty="0" smtClean="0">
                <a:solidFill>
                  <a:srgbClr val="C00000"/>
                </a:solidFill>
                <a:latin typeface="Times New Roman" pitchFamily="18" charset="0"/>
                <a:cs typeface="Times New Roman" pitchFamily="18" charset="0"/>
              </a:rPr>
              <a:t>can include, but are not limited to, data entry errors, biased questions in a questionnaire, biased processing/decision making, inappropriate analysis conclusions and false information provided by respondents.</a:t>
            </a:r>
            <a:r>
              <a:rPr lang="en-US" sz="7200" dirty="0" smtClean="0"/>
              <a:t/>
            </a:r>
            <a:br>
              <a:rPr lang="en-US" sz="7200"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Concern</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Font typeface="Wingdings" pitchFamily="2" charset="2"/>
              <a:buChar char="v"/>
            </a:pPr>
            <a:r>
              <a:rPr lang="en-US" sz="1600" b="1" dirty="0" smtClean="0">
                <a:latin typeface="Times New Roman" pitchFamily="18" charset="0"/>
                <a:cs typeface="Times New Roman" pitchFamily="18" charset="0"/>
              </a:rPr>
              <a:t>In designing the layout of the</a:t>
            </a:r>
            <a:r>
              <a:rPr lang="en-US" sz="1600" b="1" dirty="0" smtClean="0">
                <a:solidFill>
                  <a:srgbClr val="C00000"/>
                </a:solidFill>
                <a:latin typeface="Times New Roman" pitchFamily="18" charset="0"/>
                <a:cs typeface="Times New Roman" pitchFamily="18" charset="0"/>
              </a:rPr>
              <a:t> Questionnaire/Schedule</a:t>
            </a:r>
            <a:r>
              <a:rPr lang="en-US" sz="1600" b="1" dirty="0" smtClean="0">
                <a:latin typeface="Times New Roman" pitchFamily="18" charset="0"/>
                <a:cs typeface="Times New Roman" pitchFamily="18" charset="0"/>
              </a:rPr>
              <a:t>, leave enough space for responses to open-ended questions but at the same time keep such questions to a minimum if possible. </a:t>
            </a:r>
          </a:p>
          <a:p>
            <a:pPr>
              <a:buFont typeface="Wingdings" pitchFamily="2" charset="2"/>
              <a:buChar char="v"/>
            </a:pPr>
            <a:endParaRPr lang="en-US" sz="1600" b="1" dirty="0" smtClean="0">
              <a:latin typeface="Times New Roman" pitchFamily="18" charset="0"/>
              <a:cs typeface="Times New Roman" pitchFamily="18" charset="0"/>
            </a:endParaRPr>
          </a:p>
          <a:p>
            <a:pPr>
              <a:buFont typeface="Wingdings" pitchFamily="2" charset="2"/>
              <a:buChar char="v"/>
            </a:pPr>
            <a:r>
              <a:rPr lang="en-US" sz="1800" b="1" dirty="0" smtClean="0">
                <a:latin typeface="Times New Roman" pitchFamily="18" charset="0"/>
                <a:cs typeface="Times New Roman" pitchFamily="18" charset="0"/>
              </a:rPr>
              <a:t> Difficulty in getting a useful response rate (not everybody returns the questionnaire). </a:t>
            </a:r>
          </a:p>
          <a:p>
            <a:pPr>
              <a:buNone/>
            </a:pPr>
            <a:endParaRPr lang="en-US" sz="1800" b="1" dirty="0" smtClean="0">
              <a:latin typeface="Times New Roman" pitchFamily="18" charset="0"/>
              <a:cs typeface="Times New Roman" pitchFamily="18" charset="0"/>
            </a:endParaRPr>
          </a:p>
          <a:p>
            <a:pPr>
              <a:buFont typeface="Wingdings" pitchFamily="2" charset="2"/>
              <a:buChar char="v"/>
            </a:pPr>
            <a:r>
              <a:rPr lang="en-US" sz="1800" b="1" dirty="0" smtClean="0">
                <a:latin typeface="Times New Roman" pitchFamily="18" charset="0"/>
                <a:cs typeface="Times New Roman" pitchFamily="18" charset="0"/>
              </a:rPr>
              <a:t> Open ended questions are more difficult to categorize. </a:t>
            </a:r>
          </a:p>
          <a:p>
            <a:pPr>
              <a:buFont typeface="Wingdings" pitchFamily="2" charset="2"/>
              <a:buChar char="v"/>
            </a:pPr>
            <a:endParaRPr lang="en-US" sz="1800" b="1" dirty="0" smtClean="0">
              <a:latin typeface="Times New Roman" pitchFamily="18" charset="0"/>
              <a:cs typeface="Times New Roman" pitchFamily="18" charset="0"/>
            </a:endParaRPr>
          </a:p>
          <a:p>
            <a:pPr>
              <a:buNone/>
            </a:pPr>
            <a:r>
              <a:rPr lang="en-US" sz="1800" b="1" dirty="0" smtClean="0">
                <a:latin typeface="Times New Roman" pitchFamily="18" charset="0"/>
                <a:cs typeface="Times New Roman" pitchFamily="18" charset="0"/>
              </a:rPr>
              <a:t> </a:t>
            </a:r>
            <a:endParaRPr lang="en-US" sz="1800" b="1"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smtClean="0">
                <a:solidFill>
                  <a:srgbClr val="7030A0"/>
                </a:solidFill>
                <a:latin typeface="Times New Roman" pitchFamily="18" charset="0"/>
                <a:cs typeface="Times New Roman" pitchFamily="18" charset="0"/>
              </a:rPr>
              <a:t>“Dos and don´ts” in relation to use of evaluation questions</a:t>
            </a:r>
            <a:r>
              <a:rPr lang="en-US" sz="1200" b="1" dirty="0" smtClean="0">
                <a:latin typeface="Times New Roman" pitchFamily="18" charset="0"/>
                <a:cs typeface="Times New Roman" pitchFamily="18" charset="0"/>
              </a:rPr>
              <a:t/>
            </a:r>
            <a:br>
              <a:rPr lang="en-US" sz="1200" b="1" dirty="0" smtClean="0">
                <a:latin typeface="Times New Roman" pitchFamily="18" charset="0"/>
                <a:cs typeface="Times New Roman" pitchFamily="18" charset="0"/>
              </a:rPr>
            </a:br>
            <a:r>
              <a:rPr lang="en-US" sz="1200" b="1" dirty="0" smtClean="0">
                <a:latin typeface="Times New Roman" pitchFamily="18" charset="0"/>
                <a:cs typeface="Times New Roman" pitchFamily="18" charset="0"/>
              </a:rPr>
              <a:t>Source: CAPTURING THE SUCCESS OF YOUR RDP:  FOR THE EX POST VALUATION OF 2007-2013 RDPS GUIDELINES  ,   European Evaluation Network for RD, </a:t>
            </a:r>
            <a:r>
              <a:rPr lang="en-US" sz="1100" b="1" dirty="0" smtClean="0">
                <a:latin typeface="Times New Roman" pitchFamily="18" charset="0"/>
                <a:cs typeface="Times New Roman" pitchFamily="18" charset="0"/>
              </a:rPr>
              <a:t>June 2014,  European Commission</a:t>
            </a: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endParaRPr lang="en-US" sz="2400" b="1"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nvPr>
        </p:nvGraphicFramePr>
        <p:xfrm>
          <a:off x="457200" y="1447800"/>
          <a:ext cx="8229600" cy="46939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lumMod val="85000"/>
                            </a:schemeClr>
                          </a:solidFill>
                          <a:latin typeface="Times New Roman" pitchFamily="18" charset="0"/>
                          <a:cs typeface="Times New Roman" pitchFamily="18" charset="0"/>
                        </a:rPr>
                        <a:t>                                </a:t>
                      </a:r>
                      <a:r>
                        <a:rPr lang="en-US" sz="2000" b="1" kern="1200" baseline="0" dirty="0" smtClean="0">
                          <a:solidFill>
                            <a:schemeClr val="bg1">
                              <a:lumMod val="85000"/>
                            </a:schemeClr>
                          </a:solidFill>
                          <a:latin typeface="Times New Roman" pitchFamily="18" charset="0"/>
                          <a:ea typeface="+mn-ea"/>
                          <a:cs typeface="Times New Roman" pitchFamily="18" charset="0"/>
                        </a:rPr>
                        <a:t>Dos </a:t>
                      </a:r>
                      <a:r>
                        <a:rPr lang="en-US" sz="1800" b="1" kern="1200" baseline="0" dirty="0" smtClean="0">
                          <a:solidFill>
                            <a:schemeClr val="bg1">
                              <a:lumMod val="85000"/>
                            </a:schemeClr>
                          </a:solidFill>
                          <a:latin typeface="Times New Roman" pitchFamily="18" charset="0"/>
                          <a:ea typeface="+mn-ea"/>
                          <a:cs typeface="Times New Roman" pitchFamily="18" charset="0"/>
                        </a:rPr>
                        <a:t>	</a:t>
                      </a:r>
                    </a:p>
                    <a:p>
                      <a:r>
                        <a:rPr lang="en-US" sz="1400" b="1" dirty="0" smtClean="0">
                          <a:solidFill>
                            <a:schemeClr val="bg1">
                              <a:lumMod val="85000"/>
                            </a:schemeClr>
                          </a:solidFill>
                          <a:latin typeface="Times New Roman" pitchFamily="18" charset="0"/>
                          <a:cs typeface="Times New Roman" pitchFamily="18" charset="0"/>
                        </a:rPr>
                        <a:t>Provide answers transparently so that the judgment can be traced back to the chosen method and evidence on which the answers are based.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bg1">
                              <a:lumMod val="85000"/>
                            </a:schemeClr>
                          </a:solidFill>
                          <a:latin typeface="Times New Roman" pitchFamily="18" charset="0"/>
                          <a:ea typeface="+mn-ea"/>
                          <a:cs typeface="Times New Roman" pitchFamily="18" charset="0"/>
                        </a:rPr>
                        <a:t>                          DON’Ts 	</a:t>
                      </a:r>
                    </a:p>
                    <a:p>
                      <a:r>
                        <a:rPr lang="en-US" sz="1400" b="1" dirty="0" smtClean="0">
                          <a:solidFill>
                            <a:schemeClr val="bg1">
                              <a:lumMod val="85000"/>
                            </a:schemeClr>
                          </a:solidFill>
                          <a:latin typeface="Times New Roman" pitchFamily="18" charset="0"/>
                          <a:cs typeface="Times New Roman" pitchFamily="18" charset="0"/>
                        </a:rPr>
                        <a:t>Provide answers to the EQs without reference to the evidence base and the methods by which the analysis has been conducted.</a:t>
                      </a:r>
                      <a:endParaRPr lang="en-US" sz="1400" b="1" dirty="0">
                        <a:solidFill>
                          <a:schemeClr val="bg1">
                            <a:lumMod val="85000"/>
                          </a:schemeClr>
                        </a:solidFill>
                        <a:latin typeface="Times New Roman" pitchFamily="18" charset="0"/>
                        <a:cs typeface="Times New Roman" pitchFamily="18" charset="0"/>
                      </a:endParaRPr>
                    </a:p>
                  </a:txBody>
                  <a:tcPr/>
                </a:tc>
              </a:tr>
              <a:tr h="370840">
                <a:tc>
                  <a:txBody>
                    <a:bodyPr/>
                    <a:lstStyle/>
                    <a:p>
                      <a:r>
                        <a:rPr lang="en-US" sz="1400" b="1" dirty="0" smtClean="0">
                          <a:latin typeface="Times New Roman" pitchFamily="18" charset="0"/>
                          <a:cs typeface="Times New Roman" pitchFamily="18" charset="0"/>
                        </a:rPr>
                        <a:t>Develop programme-specific evaluation questions if common set does not address all evaluation needs.</a:t>
                      </a:r>
                    </a:p>
                  </a:txBody>
                  <a:tcPr/>
                </a:tc>
                <a:tc>
                  <a:txBody>
                    <a:bodyPr/>
                    <a:lstStyle/>
                    <a:p>
                      <a:r>
                        <a:rPr lang="en-US" sz="1400" b="1" dirty="0" smtClean="0">
                          <a:latin typeface="Times New Roman" pitchFamily="18" charset="0"/>
                          <a:cs typeface="Times New Roman" pitchFamily="18" charset="0"/>
                        </a:rPr>
                        <a:t>Rely only on common evaluation questions.</a:t>
                      </a:r>
                      <a:endParaRPr lang="en-US" sz="1400" b="1" dirty="0">
                        <a:latin typeface="Times New Roman" pitchFamily="18" charset="0"/>
                        <a:cs typeface="Times New Roman" pitchFamily="18" charset="0"/>
                      </a:endParaRPr>
                    </a:p>
                  </a:txBody>
                  <a:tcPr/>
                </a:tc>
              </a:tr>
              <a:tr h="370840">
                <a:tc>
                  <a:txBody>
                    <a:bodyPr/>
                    <a:lstStyle/>
                    <a:p>
                      <a:r>
                        <a:rPr lang="en-US" sz="1400" b="1" dirty="0" smtClean="0">
                          <a:latin typeface="Times New Roman" pitchFamily="18" charset="0"/>
                          <a:cs typeface="Times New Roman" pitchFamily="18" charset="0"/>
                        </a:rPr>
                        <a:t>Specify the success of the intervention for each of common and programme-specific evaluation questions using the judgment criteria.</a:t>
                      </a:r>
                    </a:p>
                  </a:txBody>
                  <a:tcPr/>
                </a:tc>
                <a:tc>
                  <a:txBody>
                    <a:bodyPr/>
                    <a:lstStyle/>
                    <a:p>
                      <a:r>
                        <a:rPr lang="en-US" sz="1400" b="1" dirty="0" smtClean="0">
                          <a:latin typeface="Times New Roman" pitchFamily="18" charset="0"/>
                          <a:cs typeface="Times New Roman" pitchFamily="18" charset="0"/>
                        </a:rPr>
                        <a:t>Be silent about judgment criteria.</a:t>
                      </a:r>
                      <a:endParaRPr lang="en-US" sz="1400" b="1" dirty="0">
                        <a:latin typeface="Times New Roman" pitchFamily="18" charset="0"/>
                        <a:cs typeface="Times New Roman" pitchFamily="18" charset="0"/>
                      </a:endParaRPr>
                    </a:p>
                  </a:txBody>
                  <a:tcPr/>
                </a:tc>
              </a:tr>
              <a:tr h="370840">
                <a:tc>
                  <a:txBody>
                    <a:bodyPr/>
                    <a:lstStyle/>
                    <a:p>
                      <a:r>
                        <a:rPr lang="en-US" sz="1400" b="1" dirty="0" smtClean="0">
                          <a:latin typeface="Times New Roman" pitchFamily="18" charset="0"/>
                          <a:cs typeface="Times New Roman" pitchFamily="18" charset="0"/>
                        </a:rPr>
                        <a:t>Check the consistency of each of the evaluation questions with judgment criteria and indicators.</a:t>
                      </a:r>
                    </a:p>
                  </a:txBody>
                  <a:tcPr/>
                </a:tc>
                <a:tc>
                  <a:txBody>
                    <a:bodyPr/>
                    <a:lstStyle/>
                    <a:p>
                      <a:r>
                        <a:rPr lang="en-US" sz="1400" b="1" dirty="0" smtClean="0">
                          <a:latin typeface="Times New Roman" pitchFamily="18" charset="0"/>
                          <a:cs typeface="Times New Roman" pitchFamily="18" charset="0"/>
                        </a:rPr>
                        <a:t>Forget about linking programme-specific evaluation questions to indicators.</a:t>
                      </a:r>
                      <a:endParaRPr lang="en-US" sz="1400" b="1" dirty="0">
                        <a:latin typeface="Times New Roman" pitchFamily="18" charset="0"/>
                        <a:cs typeface="Times New Roman" pitchFamily="18" charset="0"/>
                      </a:endParaRPr>
                    </a:p>
                  </a:txBody>
                  <a:tcPr/>
                </a:tc>
              </a:tr>
              <a:tr h="370840">
                <a:tc>
                  <a:txBody>
                    <a:bodyPr/>
                    <a:lstStyle/>
                    <a:p>
                      <a:r>
                        <a:rPr lang="en-US" sz="1400" b="1" dirty="0" smtClean="0">
                          <a:latin typeface="Times New Roman" pitchFamily="18" charset="0"/>
                          <a:cs typeface="Times New Roman" pitchFamily="18" charset="0"/>
                        </a:rPr>
                        <a:t>If inconsistencies and gaps are identified, reconstruct the missing or misleading parts to re-establish consistency.</a:t>
                      </a:r>
                    </a:p>
                  </a:txBody>
                  <a:tcPr/>
                </a:tc>
                <a:tc>
                  <a:txBody>
                    <a:bodyPr/>
                    <a:lstStyle/>
                    <a:p>
                      <a:r>
                        <a:rPr lang="en-US" sz="1400" b="1" dirty="0" smtClean="0">
                          <a:latin typeface="Times New Roman" pitchFamily="18" charset="0"/>
                          <a:cs typeface="Times New Roman" pitchFamily="18" charset="0"/>
                        </a:rPr>
                        <a:t>Overlook consistency gaps between policy objectives, EQs, judgment criteria and indicators.</a:t>
                      </a:r>
                    </a:p>
                    <a:p>
                      <a:endParaRPr lang="en-US" sz="1400" b="1" dirty="0">
                        <a:latin typeface="Times New Roman" pitchFamily="18" charset="0"/>
                        <a:cs typeface="Times New Roman" pitchFamily="18" charset="0"/>
                      </a:endParaRPr>
                    </a:p>
                  </a:txBody>
                  <a:tcPr/>
                </a:tc>
              </a:tr>
              <a:tr h="370840">
                <a:tc>
                  <a:txBody>
                    <a:bodyPr/>
                    <a:lstStyle/>
                    <a:p>
                      <a:r>
                        <a:rPr lang="en-US" sz="1400" b="1" dirty="0" smtClean="0">
                          <a:latin typeface="Times New Roman" pitchFamily="18" charset="0"/>
                          <a:cs typeface="Times New Roman" pitchFamily="18" charset="0"/>
                        </a:rPr>
                        <a:t>Apply the proportionality principle and invest relatively more in-depth analysis concerning the EQs which address areas of strategic priority and larger budgetary endowment.</a:t>
                      </a:r>
                    </a:p>
                    <a:p>
                      <a:endParaRPr lang="en-US" sz="1400" b="1" dirty="0" smtClean="0">
                        <a:latin typeface="Times New Roman" pitchFamily="18" charset="0"/>
                        <a:cs typeface="Times New Roman" pitchFamily="18" charset="0"/>
                      </a:endParaRPr>
                    </a:p>
                  </a:txBody>
                  <a:tcPr/>
                </a:tc>
                <a:tc>
                  <a:txBody>
                    <a:bodyPr/>
                    <a:lstStyle/>
                    <a:p>
                      <a:r>
                        <a:rPr lang="en-US" sz="1400" b="1" dirty="0" smtClean="0">
                          <a:latin typeface="Times New Roman" pitchFamily="18" charset="0"/>
                          <a:cs typeface="Times New Roman" pitchFamily="18" charset="0"/>
                        </a:rPr>
                        <a:t>Explore all evaluation questions in the same level of</a:t>
                      </a:r>
                    </a:p>
                    <a:p>
                      <a:r>
                        <a:rPr lang="en-US" sz="1400" b="1" dirty="0" smtClean="0">
                          <a:latin typeface="Times New Roman" pitchFamily="18" charset="0"/>
                          <a:cs typeface="Times New Roman" pitchFamily="18" charset="0"/>
                        </a:rPr>
                        <a:t>detail, regardless of the importance they have within the whole RDP.</a:t>
                      </a:r>
                      <a:endParaRPr lang="en-US" sz="1400" b="1" dirty="0">
                        <a:latin typeface="Times New Roman" pitchFamily="18" charset="0"/>
                        <a:cs typeface="Times New Roman" pitchFamily="18" charset="0"/>
                      </a:endParaRPr>
                    </a:p>
                  </a:txBody>
                  <a:tcPr/>
                </a:tc>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2115</Words>
  <Application>Microsoft Office PowerPoint</Application>
  <PresentationFormat>On-screen Show (4:3)</PresentationFormat>
  <Paragraphs>384</Paragraphs>
  <Slides>37</Slides>
  <Notes>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Constraints faced by Evaluators </vt:lpstr>
      <vt:lpstr>Quantitative &amp; Qualitative Data</vt:lpstr>
      <vt:lpstr>Difference Between Questionnaire &amp; Schedule </vt:lpstr>
      <vt:lpstr>Major constraints </vt:lpstr>
      <vt:lpstr>Slide 5</vt:lpstr>
      <vt:lpstr>Slide 6</vt:lpstr>
      <vt:lpstr>  SAMPLING ERROR &amp;  Non- SAMPLING ERROR          </vt:lpstr>
      <vt:lpstr>Concern</vt:lpstr>
      <vt:lpstr>“Dos and don´ts” in relation to use of evaluation questions Source: CAPTURING THE SUCCESS OF YOUR RDP:  FOR THE EX POST VALUATION OF 2007-2013 RDPS GUIDELINES  ,   European Evaluation Network for RD, June 2014,  European Commission </vt:lpstr>
      <vt:lpstr>Quality Research </vt:lpstr>
      <vt:lpstr>Quality Research </vt:lpstr>
      <vt:lpstr>Quality Research </vt:lpstr>
      <vt:lpstr>PRA</vt:lpstr>
      <vt:lpstr>Basics of PRA </vt:lpstr>
      <vt:lpstr>PRA</vt:lpstr>
      <vt:lpstr>IMPORTANT TOOLS OF PRA</vt:lpstr>
      <vt:lpstr>Slide 17</vt:lpstr>
      <vt:lpstr>Slide 18</vt:lpstr>
      <vt:lpstr>Slide 19</vt:lpstr>
      <vt:lpstr>PREFERENCE RANING FOR TREATING DISEASES AT MALLIKARJUNA CHENCHUS COLONY/Prakasham District</vt:lpstr>
      <vt:lpstr>Time Line Showing Crops Grown  Before &amp; After Irrigation Project at Tambewadi  Village, Pathardi  Block, Ahmednagar district, Maharashtra  </vt:lpstr>
      <vt:lpstr>Slide 22</vt:lpstr>
      <vt:lpstr>Slide 23</vt:lpstr>
      <vt:lpstr>    Village: Machina, Taluk – Belthangady  PBG: Marakkada B;   No. of members :  5 ; Age of the SHG:12 Years Savings of the members                      :              Rs. 35,380.00 No. of labour sharing day                    :              3219 Value of labour shared:              Rs. 2,41,425.00    </vt:lpstr>
      <vt:lpstr>Village: Mundur Village, Taluk:Belthangady  Name of the Pragathibandhu   SHG       :            Kalyaradda No. of members involved                       :             5  Age of the SHG                                   :               16 Years Savings of the members                       :              Rs. 47,460.00 Total Labour Sharing days                   :              4080 </vt:lpstr>
      <vt:lpstr> Village: Odilnala village, Belthangady Taluka  Name of the Pragathibandhu   SHG      :              Mairalike-A No. of members involved                      :              6 Age of the SHG                                      :             16 Years Savings of the members                        :              Rs. 49,650.00 Total Labour Sharing days                   :              5630 </vt:lpstr>
      <vt:lpstr>PBG in Karnataka </vt:lpstr>
      <vt:lpstr>PBG in Karnataka </vt:lpstr>
      <vt:lpstr>PBG in Karnataka </vt:lpstr>
      <vt:lpstr>PBG in Karnataka </vt:lpstr>
      <vt:lpstr>MCP: Case from Warangal District, AP  Study conducted on 28 August 2013</vt:lpstr>
      <vt:lpstr>MCP: Case from Warangal District, AP  Study conducted on 28 August 2013</vt:lpstr>
      <vt:lpstr>MCP: Case from Warangal District, AP  Study conducted on 28 August 2013: Few Cases </vt:lpstr>
      <vt:lpstr>Mohammad Bee from Kalva village,Orvakal Mandal, Kurnool district, Andhra Pradesh  </vt:lpstr>
      <vt:lpstr>Case of Mohammad Bee (Contd.)</vt:lpstr>
      <vt:lpstr>Case 2: Ramakka </vt:lpstr>
      <vt:lpstr>Slide 37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admini</cp:lastModifiedBy>
  <cp:revision>143</cp:revision>
  <dcterms:created xsi:type="dcterms:W3CDTF">2006-08-16T00:00:00Z</dcterms:created>
  <dcterms:modified xsi:type="dcterms:W3CDTF">2015-08-14T07:39:22Z</dcterms:modified>
</cp:coreProperties>
</file>